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43891200" cy="32918400"/>
  <p:notesSz cx="7010400" cy="9296400"/>
  <p:defaultTextStyle>
    <a:defPPr>
      <a:defRPr lang="en-US"/>
    </a:defPPr>
    <a:lvl1pPr algn="ctr" rtl="0" fontAlgn="base">
      <a:spcBef>
        <a:spcPct val="0"/>
      </a:spcBef>
      <a:spcAft>
        <a:spcPct val="0"/>
      </a:spcAft>
      <a:defRPr sz="4200" kern="1200">
        <a:solidFill>
          <a:schemeClr val="tx2"/>
        </a:solidFill>
        <a:latin typeface="Arial" charset="0"/>
        <a:ea typeface="+mn-ea"/>
        <a:cs typeface="+mn-cs"/>
      </a:defRPr>
    </a:lvl1pPr>
    <a:lvl2pPr marL="457200" algn="ctr" rtl="0" fontAlgn="base">
      <a:spcBef>
        <a:spcPct val="0"/>
      </a:spcBef>
      <a:spcAft>
        <a:spcPct val="0"/>
      </a:spcAft>
      <a:defRPr sz="4200" kern="1200">
        <a:solidFill>
          <a:schemeClr val="tx2"/>
        </a:solidFill>
        <a:latin typeface="Arial" charset="0"/>
        <a:ea typeface="+mn-ea"/>
        <a:cs typeface="+mn-cs"/>
      </a:defRPr>
    </a:lvl2pPr>
    <a:lvl3pPr marL="914400" algn="ctr" rtl="0" fontAlgn="base">
      <a:spcBef>
        <a:spcPct val="0"/>
      </a:spcBef>
      <a:spcAft>
        <a:spcPct val="0"/>
      </a:spcAft>
      <a:defRPr sz="4200" kern="1200">
        <a:solidFill>
          <a:schemeClr val="tx2"/>
        </a:solidFill>
        <a:latin typeface="Arial" charset="0"/>
        <a:ea typeface="+mn-ea"/>
        <a:cs typeface="+mn-cs"/>
      </a:defRPr>
    </a:lvl3pPr>
    <a:lvl4pPr marL="1371600" algn="ctr" rtl="0" fontAlgn="base">
      <a:spcBef>
        <a:spcPct val="0"/>
      </a:spcBef>
      <a:spcAft>
        <a:spcPct val="0"/>
      </a:spcAft>
      <a:defRPr sz="4200" kern="1200">
        <a:solidFill>
          <a:schemeClr val="tx2"/>
        </a:solidFill>
        <a:latin typeface="Arial" charset="0"/>
        <a:ea typeface="+mn-ea"/>
        <a:cs typeface="+mn-cs"/>
      </a:defRPr>
    </a:lvl4pPr>
    <a:lvl5pPr marL="1828800" algn="ctr" rtl="0" fontAlgn="base">
      <a:spcBef>
        <a:spcPct val="0"/>
      </a:spcBef>
      <a:spcAft>
        <a:spcPct val="0"/>
      </a:spcAft>
      <a:defRPr sz="4200" kern="1200">
        <a:solidFill>
          <a:schemeClr val="tx2"/>
        </a:solidFill>
        <a:latin typeface="Arial" charset="0"/>
        <a:ea typeface="+mn-ea"/>
        <a:cs typeface="+mn-cs"/>
      </a:defRPr>
    </a:lvl5pPr>
    <a:lvl6pPr marL="2286000" algn="l" defTabSz="914400" rtl="0" eaLnBrk="1" latinLnBrk="0" hangingPunct="1">
      <a:defRPr sz="4200" kern="1200">
        <a:solidFill>
          <a:schemeClr val="tx2"/>
        </a:solidFill>
        <a:latin typeface="Arial" charset="0"/>
        <a:ea typeface="+mn-ea"/>
        <a:cs typeface="+mn-cs"/>
      </a:defRPr>
    </a:lvl6pPr>
    <a:lvl7pPr marL="2743200" algn="l" defTabSz="914400" rtl="0" eaLnBrk="1" latinLnBrk="0" hangingPunct="1">
      <a:defRPr sz="4200" kern="1200">
        <a:solidFill>
          <a:schemeClr val="tx2"/>
        </a:solidFill>
        <a:latin typeface="Arial" charset="0"/>
        <a:ea typeface="+mn-ea"/>
        <a:cs typeface="+mn-cs"/>
      </a:defRPr>
    </a:lvl7pPr>
    <a:lvl8pPr marL="3200400" algn="l" defTabSz="914400" rtl="0" eaLnBrk="1" latinLnBrk="0" hangingPunct="1">
      <a:defRPr sz="4200" kern="1200">
        <a:solidFill>
          <a:schemeClr val="tx2"/>
        </a:solidFill>
        <a:latin typeface="Arial" charset="0"/>
        <a:ea typeface="+mn-ea"/>
        <a:cs typeface="+mn-cs"/>
      </a:defRPr>
    </a:lvl8pPr>
    <a:lvl9pPr marL="3657600" algn="l" defTabSz="914400" rtl="0" eaLnBrk="1" latinLnBrk="0" hangingPunct="1">
      <a:defRPr sz="4200" kern="1200">
        <a:solidFill>
          <a:schemeClr val="tx2"/>
        </a:solidFill>
        <a:latin typeface="Arial"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id, Keshia" initials="RK" lastIdx="1" clrIdx="0">
    <p:extLst>
      <p:ext uri="{19B8F6BF-5375-455C-9EA6-DF929625EA0E}">
        <p15:presenceInfo xmlns:p15="http://schemas.microsoft.com/office/powerpoint/2012/main" userId="S-1-5-21-299107357-889479068-421607344-6139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0AF"/>
    <a:srgbClr val="F7BE1D"/>
    <a:srgbClr val="45D1B0"/>
    <a:srgbClr val="BBD5DC"/>
    <a:srgbClr val="CFE2E7"/>
    <a:srgbClr val="FFCF01"/>
    <a:srgbClr val="FFDD00"/>
    <a:srgbClr val="FFF797"/>
    <a:srgbClr val="E1F797"/>
    <a:srgbClr val="BB73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29042" autoAdjust="0"/>
    <p:restoredTop sz="96370" autoAdjust="0"/>
  </p:normalViewPr>
  <p:slideViewPr>
    <p:cSldViewPr>
      <p:cViewPr>
        <p:scale>
          <a:sx n="50" d="100"/>
          <a:sy n="50" d="100"/>
        </p:scale>
        <p:origin x="-1578" y="36"/>
      </p:cViewPr>
      <p:guideLst>
        <p:guide orient="horz" pos="10368"/>
        <p:guide pos="13824"/>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83" d="100"/>
          <a:sy n="83" d="100"/>
        </p:scale>
        <p:origin x="3810" y="90"/>
      </p:cViewPr>
      <p:guideLst>
        <p:guide orient="horz" pos="2928"/>
        <p:guide pos="2208"/>
      </p:guideLst>
    </p:cSldViewPr>
  </p:notes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5/10/relationships/revisionInfo" Target="revisionInfo.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Calibri" panose="020F0502020204030204" pitchFamily="34" charset="0"/>
              <a:ea typeface="+mn-ea"/>
              <a:cs typeface="Calibri" panose="020F0502020204030204" pitchFamily="34" charset="0"/>
            </a:defRPr>
          </a:pPr>
          <a:endParaRPr lang="en-US"/>
        </a:p>
      </c:txPr>
    </c:title>
    <c:autoTitleDeleted val="0"/>
    <c:plotArea>
      <c:layout/>
      <c:barChart>
        <c:barDir val="col"/>
        <c:grouping val="clustered"/>
        <c:varyColors val="0"/>
        <c:ser>
          <c:idx val="0"/>
          <c:order val="0"/>
          <c:tx>
            <c:strRef>
              <c:f>Sheet1!$D$3</c:f>
              <c:strCache>
                <c:ptCount val="1"/>
              </c:strCache>
            </c:strRef>
          </c:tx>
          <c:spPr>
            <a:solidFill>
              <a:srgbClr val="00A0AF"/>
            </a:solidFill>
            <a:ln>
              <a:noFill/>
            </a:ln>
            <a:effectLst/>
          </c:spPr>
          <c:invertIfNegative val="0"/>
          <c:dPt>
            <c:idx val="1"/>
            <c:invertIfNegative val="0"/>
            <c:bubble3D val="0"/>
            <c:spPr>
              <a:solidFill>
                <a:srgbClr val="FFC000"/>
              </a:solidFill>
              <a:ln>
                <a:noFill/>
              </a:ln>
              <a:effectLst/>
            </c:spPr>
            <c:extLst>
              <c:ext xmlns:c16="http://schemas.microsoft.com/office/drawing/2014/chart" uri="{C3380CC4-5D6E-409C-BE32-E72D297353CC}">
                <c16:uniqueId val="{00000000-9CF0-46FC-9880-7A63E54EF0DD}"/>
              </c:ext>
            </c:extLst>
          </c:dPt>
          <c:dLbls>
            <c:spPr>
              <a:noFill/>
              <a:ln>
                <a:noFill/>
              </a:ln>
              <a:effectLst/>
            </c:spPr>
            <c:txPr>
              <a:bodyPr rot="0" spcFirstLastPara="1" vertOverflow="ellipsis" vert="horz" wrap="square" anchor="ctr" anchorCtr="1"/>
              <a:lstStyle/>
              <a:p>
                <a:pPr>
                  <a:defRPr sz="24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Sheet1!$C$4:$C$5</c:f>
              <c:strCache>
                <c:ptCount val="2"/>
                <c:pt idx="0">
                  <c:v>PWD</c:v>
                </c:pt>
                <c:pt idx="1">
                  <c:v>PWoD</c:v>
                </c:pt>
              </c:strCache>
            </c:strRef>
          </c:cat>
          <c:val>
            <c:numRef>
              <c:f>Sheet1!$D$4:$D$5</c:f>
              <c:numCache>
                <c:formatCode>0.0%</c:formatCode>
                <c:ptCount val="2"/>
                <c:pt idx="0">
                  <c:v>0.19500000000000001</c:v>
                </c:pt>
                <c:pt idx="1">
                  <c:v>9.3700000000000006E-2</c:v>
                </c:pt>
              </c:numCache>
            </c:numRef>
          </c:val>
          <c:extLst>
            <c:ext xmlns:c16="http://schemas.microsoft.com/office/drawing/2014/chart" uri="{C3380CC4-5D6E-409C-BE32-E72D297353CC}">
              <c16:uniqueId val="{00000000-3A7A-4A18-BB9E-0FC99E899218}"/>
            </c:ext>
          </c:extLst>
        </c:ser>
        <c:dLbls>
          <c:showLegendKey val="0"/>
          <c:showVal val="0"/>
          <c:showCatName val="0"/>
          <c:showSerName val="0"/>
          <c:showPercent val="0"/>
          <c:showBubbleSize val="0"/>
        </c:dLbls>
        <c:gapWidth val="219"/>
        <c:overlap val="-27"/>
        <c:axId val="2046034512"/>
        <c:axId val="100472752"/>
        <c:extLst>
          <c:ext xmlns:c15="http://schemas.microsoft.com/office/drawing/2012/chart" uri="{02D57815-91ED-43cb-92C2-25804820EDAC}">
            <c15:filteredBarSeries>
              <c15:ser>
                <c:idx val="1"/>
                <c:order val="1"/>
                <c:tx>
                  <c:strRef>
                    <c:extLst>
                      <c:ext uri="{02D57815-91ED-43cb-92C2-25804820EDAC}">
                        <c15:formulaRef>
                          <c15:sqref>Sheet1!$E$3</c15:sqref>
                        </c15:formulaRef>
                      </c:ext>
                    </c:extLst>
                    <c:strCache>
                      <c:ptCount val="1"/>
                    </c:strCache>
                  </c:strRef>
                </c:tx>
                <c:spPr>
                  <a:solidFill>
                    <a:schemeClr val="accent2"/>
                  </a:solidFill>
                  <a:ln>
                    <a:noFill/>
                  </a:ln>
                  <a:effectLst/>
                </c:spPr>
                <c:invertIfNegative val="0"/>
                <c:cat>
                  <c:strRef>
                    <c:extLst>
                      <c:ext uri="{02D57815-91ED-43cb-92C2-25804820EDAC}">
                        <c15:formulaRef>
                          <c15:sqref>Sheet1!$C$4:$C$5</c15:sqref>
                        </c15:formulaRef>
                      </c:ext>
                    </c:extLst>
                    <c:strCache>
                      <c:ptCount val="2"/>
                      <c:pt idx="0">
                        <c:v>PWD</c:v>
                      </c:pt>
                      <c:pt idx="1">
                        <c:v>PWoD</c:v>
                      </c:pt>
                    </c:strCache>
                  </c:strRef>
                </c:cat>
                <c:val>
                  <c:numRef>
                    <c:extLst>
                      <c:ext uri="{02D57815-91ED-43cb-92C2-25804820EDAC}">
                        <c15:formulaRef>
                          <c15:sqref>Sheet1!$E$4:$E$5</c15:sqref>
                        </c15:formulaRef>
                      </c:ext>
                    </c:extLst>
                    <c:numCache>
                      <c:formatCode>General</c:formatCode>
                      <c:ptCount val="2"/>
                    </c:numCache>
                  </c:numRef>
                </c:val>
                <c:extLst>
                  <c:ext xmlns:c16="http://schemas.microsoft.com/office/drawing/2014/chart" uri="{C3380CC4-5D6E-409C-BE32-E72D297353CC}">
                    <c16:uniqueId val="{00000001-3A7A-4A18-BB9E-0FC99E899218}"/>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Sheet1!$F$3</c15:sqref>
                        </c15:formulaRef>
                      </c:ext>
                    </c:extLst>
                    <c:strCache>
                      <c:ptCount val="1"/>
                    </c:strCache>
                  </c:strRef>
                </c:tx>
                <c:spPr>
                  <a:solidFill>
                    <a:schemeClr val="accent3"/>
                  </a:solidFill>
                  <a:ln>
                    <a:noFill/>
                  </a:ln>
                  <a:effectLst/>
                </c:spPr>
                <c:invertIfNegative val="0"/>
                <c:cat>
                  <c:strRef>
                    <c:extLst xmlns:c15="http://schemas.microsoft.com/office/drawing/2012/chart">
                      <c:ext xmlns:c15="http://schemas.microsoft.com/office/drawing/2012/chart" uri="{02D57815-91ED-43cb-92C2-25804820EDAC}">
                        <c15:formulaRef>
                          <c15:sqref>Sheet1!$C$4:$C$5</c15:sqref>
                        </c15:formulaRef>
                      </c:ext>
                    </c:extLst>
                    <c:strCache>
                      <c:ptCount val="2"/>
                      <c:pt idx="0">
                        <c:v>PWD</c:v>
                      </c:pt>
                      <c:pt idx="1">
                        <c:v>PWoD</c:v>
                      </c:pt>
                    </c:strCache>
                  </c:strRef>
                </c:cat>
                <c:val>
                  <c:numRef>
                    <c:extLst xmlns:c15="http://schemas.microsoft.com/office/drawing/2012/chart">
                      <c:ext xmlns:c15="http://schemas.microsoft.com/office/drawing/2012/chart" uri="{02D57815-91ED-43cb-92C2-25804820EDAC}">
                        <c15:formulaRef>
                          <c15:sqref>Sheet1!$F$4:$F$5</c15:sqref>
                        </c15:formulaRef>
                      </c:ext>
                    </c:extLst>
                    <c:numCache>
                      <c:formatCode>General</c:formatCode>
                      <c:ptCount val="2"/>
                    </c:numCache>
                  </c:numRef>
                </c:val>
                <c:extLst xmlns:c15="http://schemas.microsoft.com/office/drawing/2012/chart">
                  <c:ext xmlns:c16="http://schemas.microsoft.com/office/drawing/2014/chart" uri="{C3380CC4-5D6E-409C-BE32-E72D297353CC}">
                    <c16:uniqueId val="{00000002-3A7A-4A18-BB9E-0FC99E899218}"/>
                  </c:ext>
                </c:extLst>
              </c15:ser>
            </c15:filteredBarSeries>
          </c:ext>
        </c:extLst>
      </c:barChart>
      <c:catAx>
        <c:axId val="2046034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100472752"/>
        <c:crosses val="autoZero"/>
        <c:auto val="1"/>
        <c:lblAlgn val="ctr"/>
        <c:lblOffset val="100"/>
        <c:noMultiLvlLbl val="0"/>
      </c:catAx>
      <c:valAx>
        <c:axId val="10047275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24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2046034512"/>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Calibri" panose="020F0502020204030204" pitchFamily="34" charset="0"/>
          <a:cs typeface="Calibri" panose="020F050202020403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816040411174799"/>
          <c:y val="3.0142638068620792E-2"/>
          <c:w val="0.98215851924759401"/>
          <c:h val="0.93852551878280843"/>
        </c:manualLayout>
      </c:layout>
      <c:barChart>
        <c:barDir val="col"/>
        <c:grouping val="clustered"/>
        <c:varyColors val="0"/>
        <c:ser>
          <c:idx val="0"/>
          <c:order val="0"/>
          <c:tx>
            <c:strRef>
              <c:f>Sheet1!$B$1</c:f>
              <c:strCache>
                <c:ptCount val="1"/>
                <c:pt idx="0">
                  <c:v>Floridians with Diabetes</c:v>
                </c:pt>
              </c:strCache>
            </c:strRef>
          </c:tx>
          <c:spPr>
            <a:solidFill>
              <a:srgbClr val="00A0AF"/>
            </a:solidFill>
            <a:ln>
              <a:noFill/>
            </a:ln>
            <a:effectLst/>
          </c:spPr>
          <c:invertIfNegative val="0"/>
          <c:dPt>
            <c:idx val="1"/>
            <c:invertIfNegative val="0"/>
            <c:bubble3D val="0"/>
            <c:spPr>
              <a:solidFill>
                <a:srgbClr val="F7BE1D"/>
              </a:solidFill>
              <a:ln>
                <a:noFill/>
              </a:ln>
              <a:effectLst/>
            </c:spPr>
            <c:extLst>
              <c:ext xmlns:c16="http://schemas.microsoft.com/office/drawing/2014/chart" uri="{C3380CC4-5D6E-409C-BE32-E72D297353CC}">
                <c16:uniqueId val="{00000000-3A3C-4721-821A-FE4F84A27379}"/>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PWD</c:v>
                </c:pt>
                <c:pt idx="1">
                  <c:v>PWoD</c:v>
                </c:pt>
              </c:strCache>
            </c:strRef>
          </c:cat>
          <c:val>
            <c:numRef>
              <c:f>Sheet1!$B$2:$B$3</c:f>
              <c:numCache>
                <c:formatCode>General</c:formatCode>
                <c:ptCount val="2"/>
                <c:pt idx="0">
                  <c:v>13.8</c:v>
                </c:pt>
                <c:pt idx="1">
                  <c:v>6.1</c:v>
                </c:pt>
              </c:numCache>
            </c:numRef>
          </c:val>
          <c:extLst>
            <c:ext xmlns:c16="http://schemas.microsoft.com/office/drawing/2014/chart" uri="{C3380CC4-5D6E-409C-BE32-E72D297353CC}">
              <c16:uniqueId val="{00000000-F958-400F-A4A1-B0E8D7A72500}"/>
            </c:ext>
          </c:extLst>
        </c:ser>
        <c:dLbls>
          <c:showLegendKey val="0"/>
          <c:showVal val="0"/>
          <c:showCatName val="0"/>
          <c:showSerName val="0"/>
          <c:showPercent val="0"/>
          <c:showBubbleSize val="0"/>
        </c:dLbls>
        <c:gapWidth val="219"/>
        <c:overlap val="-27"/>
        <c:axId val="152938703"/>
        <c:axId val="158953855"/>
      </c:barChart>
      <c:catAx>
        <c:axId val="1529387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158953855"/>
        <c:crossesAt val="0"/>
        <c:auto val="1"/>
        <c:lblAlgn val="ctr"/>
        <c:lblOffset val="100"/>
        <c:noMultiLvlLbl val="0"/>
      </c:catAx>
      <c:valAx>
        <c:axId val="158953855"/>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24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152938703"/>
        <c:crosses val="autoZero"/>
        <c:crossBetween val="between"/>
        <c:dispUnits>
          <c:builtInUnit val="hundreds"/>
          <c:dispUnitsLbl>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083857418613475"/>
          <c:y val="6.7604693367739652E-2"/>
          <c:w val="0.77953840870538194"/>
          <c:h val="0.76377307007406825"/>
        </c:manualLayout>
      </c:layout>
      <c:barChart>
        <c:barDir val="bar"/>
        <c:grouping val="clustered"/>
        <c:varyColors val="0"/>
        <c:ser>
          <c:idx val="1"/>
          <c:order val="1"/>
          <c:tx>
            <c:strRef>
              <c:f>Sheet1!$F$35</c:f>
              <c:strCache>
                <c:ptCount val="1"/>
                <c:pt idx="0">
                  <c:v>PWD</c:v>
                </c:pt>
              </c:strCache>
            </c:strRef>
          </c:tx>
          <c:spPr>
            <a:solidFill>
              <a:srgbClr val="00A0A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Sheet1!$D$36:$D$42</c:f>
              <c:strCache>
                <c:ptCount val="7"/>
                <c:pt idx="0">
                  <c:v>Physical Inactivity</c:v>
                </c:pt>
                <c:pt idx="3">
                  <c:v>Obesity</c:v>
                </c:pt>
                <c:pt idx="6">
                  <c:v>High Blood Pressure</c:v>
                </c:pt>
              </c:strCache>
            </c:strRef>
          </c:cat>
          <c:val>
            <c:numRef>
              <c:f>Sheet1!$F$36:$F$42</c:f>
              <c:numCache>
                <c:formatCode>General</c:formatCode>
                <c:ptCount val="7"/>
                <c:pt idx="0" formatCode="0.0%">
                  <c:v>0.39400000000000002</c:v>
                </c:pt>
                <c:pt idx="3" formatCode="0.0%">
                  <c:v>0.35099999999999998</c:v>
                </c:pt>
                <c:pt idx="6" formatCode="0.0%">
                  <c:v>0.41199999999999998</c:v>
                </c:pt>
              </c:numCache>
            </c:numRef>
          </c:val>
          <c:extLst>
            <c:ext xmlns:c16="http://schemas.microsoft.com/office/drawing/2014/chart" uri="{C3380CC4-5D6E-409C-BE32-E72D297353CC}">
              <c16:uniqueId val="{00000000-A487-49D2-8A96-C31B5D3A65FF}"/>
            </c:ext>
          </c:extLst>
        </c:ser>
        <c:ser>
          <c:idx val="2"/>
          <c:order val="2"/>
          <c:tx>
            <c:strRef>
              <c:f>Sheet1!$G$35</c:f>
              <c:strCache>
                <c:ptCount val="1"/>
                <c:pt idx="0">
                  <c:v>PWoD</c:v>
                </c:pt>
              </c:strCache>
            </c:strRef>
          </c:tx>
          <c:spPr>
            <a:solidFill>
              <a:srgbClr val="F7BE1D"/>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Sheet1!$D$36:$D$42</c:f>
              <c:strCache>
                <c:ptCount val="7"/>
                <c:pt idx="0">
                  <c:v>Physical Inactivity</c:v>
                </c:pt>
                <c:pt idx="3">
                  <c:v>Obesity</c:v>
                </c:pt>
                <c:pt idx="6">
                  <c:v>High Blood Pressure</c:v>
                </c:pt>
              </c:strCache>
            </c:strRef>
          </c:cat>
          <c:val>
            <c:numRef>
              <c:f>Sheet1!$G$36:$G$42</c:f>
              <c:numCache>
                <c:formatCode>General</c:formatCode>
                <c:ptCount val="7"/>
                <c:pt idx="0" formatCode="0.0%">
                  <c:v>0.26200000000000001</c:v>
                </c:pt>
                <c:pt idx="3" formatCode="0.0%">
                  <c:v>0.251</c:v>
                </c:pt>
                <c:pt idx="6" formatCode="0.0%">
                  <c:v>0.255</c:v>
                </c:pt>
              </c:numCache>
            </c:numRef>
          </c:val>
          <c:extLst>
            <c:ext xmlns:c16="http://schemas.microsoft.com/office/drawing/2014/chart" uri="{C3380CC4-5D6E-409C-BE32-E72D297353CC}">
              <c16:uniqueId val="{00000001-A487-49D2-8A96-C31B5D3A65FF}"/>
            </c:ext>
          </c:extLst>
        </c:ser>
        <c:dLbls>
          <c:showLegendKey val="0"/>
          <c:showVal val="0"/>
          <c:showCatName val="0"/>
          <c:showSerName val="0"/>
          <c:showPercent val="0"/>
          <c:showBubbleSize val="0"/>
        </c:dLbls>
        <c:gapWidth val="182"/>
        <c:axId val="2051995056"/>
        <c:axId val="239894400"/>
        <c:extLst>
          <c:ext xmlns:c15="http://schemas.microsoft.com/office/drawing/2012/chart" uri="{02D57815-91ED-43cb-92C2-25804820EDAC}">
            <c15:filteredBarSeries>
              <c15:ser>
                <c:idx val="0"/>
                <c:order val="0"/>
                <c:tx>
                  <c:strRef>
                    <c:extLst>
                      <c:ext uri="{02D57815-91ED-43cb-92C2-25804820EDAC}">
                        <c15:formulaRef>
                          <c15:sqref>Sheet1!$E$35</c15:sqref>
                        </c15:formulaRef>
                      </c:ext>
                    </c:extLst>
                    <c:strCache>
                      <c:ptCount val="1"/>
                    </c:strCache>
                  </c:strRef>
                </c:tx>
                <c:spPr>
                  <a:solidFill>
                    <a:schemeClr val="accent1"/>
                  </a:solidFill>
                  <a:ln>
                    <a:noFill/>
                  </a:ln>
                  <a:effectLst/>
                </c:spPr>
                <c:invertIfNegative val="0"/>
                <c:cat>
                  <c:strRef>
                    <c:extLst>
                      <c:ext uri="{02D57815-91ED-43cb-92C2-25804820EDAC}">
                        <c15:formulaRef>
                          <c15:sqref>Sheet1!$D$36:$D$42</c15:sqref>
                        </c15:formulaRef>
                      </c:ext>
                    </c:extLst>
                    <c:strCache>
                      <c:ptCount val="7"/>
                      <c:pt idx="0">
                        <c:v>Physical Inactivity</c:v>
                      </c:pt>
                      <c:pt idx="3">
                        <c:v>Obesity</c:v>
                      </c:pt>
                      <c:pt idx="6">
                        <c:v>High Blood Pressure</c:v>
                      </c:pt>
                    </c:strCache>
                  </c:strRef>
                </c:cat>
                <c:val>
                  <c:numRef>
                    <c:extLst>
                      <c:ext uri="{02D57815-91ED-43cb-92C2-25804820EDAC}">
                        <c15:formulaRef>
                          <c15:sqref>Sheet1!$E$36:$E$42</c15:sqref>
                        </c15:formulaRef>
                      </c:ext>
                    </c:extLst>
                    <c:numCache>
                      <c:formatCode>General</c:formatCode>
                      <c:ptCount val="7"/>
                    </c:numCache>
                  </c:numRef>
                </c:val>
                <c:extLst>
                  <c:ext xmlns:c16="http://schemas.microsoft.com/office/drawing/2014/chart" uri="{C3380CC4-5D6E-409C-BE32-E72D297353CC}">
                    <c16:uniqueId val="{00000002-A487-49D2-8A96-C31B5D3A65FF}"/>
                  </c:ext>
                </c:extLst>
              </c15:ser>
            </c15:filteredBarSeries>
          </c:ext>
        </c:extLst>
      </c:barChart>
      <c:catAx>
        <c:axId val="20519950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1" i="0" u="none" strike="noStrike" kern="1200" baseline="0">
                <a:solidFill>
                  <a:schemeClr val="tx1"/>
                </a:solidFill>
                <a:latin typeface="Calibri" panose="020F0502020204030204" pitchFamily="34" charset="0"/>
                <a:ea typeface="+mn-ea"/>
                <a:cs typeface="Calibri" panose="020F0502020204030204" pitchFamily="34" charset="0"/>
              </a:defRPr>
            </a:pPr>
            <a:endParaRPr lang="en-US"/>
          </a:p>
        </c:txPr>
        <c:crossAx val="239894400"/>
        <c:crosses val="autoZero"/>
        <c:auto val="1"/>
        <c:lblAlgn val="ctr"/>
        <c:lblOffset val="100"/>
        <c:noMultiLvlLbl val="0"/>
      </c:catAx>
      <c:valAx>
        <c:axId val="239894400"/>
        <c:scaling>
          <c:orientation val="minMax"/>
        </c:scaling>
        <c:delete val="0"/>
        <c:axPos val="b"/>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crossAx val="2051995056"/>
        <c:crosses val="autoZero"/>
        <c:crossBetween val="between"/>
      </c:valAx>
      <c:spPr>
        <a:noFill/>
        <a:ln>
          <a:noFill/>
        </a:ln>
        <a:effectLst/>
      </c:spPr>
    </c:plotArea>
    <c:legend>
      <c:legendPos val="b"/>
      <c:layout>
        <c:manualLayout>
          <c:xMode val="edge"/>
          <c:yMode val="edge"/>
          <c:x val="0.39568995284647657"/>
          <c:y val="0.90886589228698988"/>
          <c:w val="0.34401429512180853"/>
          <c:h val="7.7024411037899962E-2"/>
        </c:manualLayout>
      </c:layout>
      <c:overlay val="0"/>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BC95AF-8FF7-4495-8DF3-7A8694B04336}"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68ECAD8F-0252-48FA-996C-8DD161142585}">
      <dgm:prSet phldrT="[Text]"/>
      <dgm:spPr>
        <a:solidFill>
          <a:srgbClr val="00A0AF"/>
        </a:solidFill>
      </dgm:spPr>
      <dgm:t>
        <a:bodyPr/>
        <a:lstStyle/>
        <a:p>
          <a:pPr algn="ctr">
            <a:buFont typeface="+mj-lt"/>
            <a:buAutoNum type="arabicPeriod"/>
          </a:pPr>
          <a:r>
            <a:rPr lang="en-US" b="1" dirty="0">
              <a:latin typeface="Calibri" panose="020F0502020204030204" pitchFamily="34" charset="0"/>
              <a:cs typeface="Calibri" panose="020F0502020204030204" pitchFamily="34" charset="0"/>
            </a:rPr>
            <a:t>1. Curriculum development (NCHPAD; SOFL)</a:t>
          </a:r>
        </a:p>
      </dgm:t>
    </dgm:pt>
    <dgm:pt modelId="{7D90B26F-4CCC-4258-9AE4-59B3A98E316E}" type="parTrans" cxnId="{C5B32244-7F91-4C97-9E22-0AB864B58ECD}">
      <dgm:prSet/>
      <dgm:spPr/>
      <dgm:t>
        <a:bodyPr/>
        <a:lstStyle/>
        <a:p>
          <a:pPr algn="ctr"/>
          <a:endParaRPr lang="en-US"/>
        </a:p>
      </dgm:t>
    </dgm:pt>
    <dgm:pt modelId="{C223F1AF-DEEF-41C2-A787-6528FC44BE84}" type="sibTrans" cxnId="{C5B32244-7F91-4C97-9E22-0AB864B58ECD}">
      <dgm:prSet/>
      <dgm:spPr/>
      <dgm:t>
        <a:bodyPr/>
        <a:lstStyle/>
        <a:p>
          <a:pPr algn="ctr"/>
          <a:endParaRPr lang="en-US"/>
        </a:p>
      </dgm:t>
    </dgm:pt>
    <dgm:pt modelId="{4717AD3A-6E2A-4168-8823-D51861C0477B}">
      <dgm:prSet/>
      <dgm:spPr>
        <a:solidFill>
          <a:srgbClr val="00A0AF"/>
        </a:solidFill>
      </dgm:spPr>
      <dgm:t>
        <a:bodyPr/>
        <a:lstStyle/>
        <a:p>
          <a:pPr algn="ctr">
            <a:buFont typeface="+mj-lt"/>
            <a:buAutoNum type="arabicPeriod"/>
          </a:pPr>
          <a:r>
            <a:rPr lang="en-US" b="1" dirty="0">
              <a:latin typeface="Calibri" panose="020F0502020204030204" pitchFamily="34" charset="0"/>
              <a:cs typeface="Calibri" panose="020F0502020204030204" pitchFamily="34" charset="0"/>
            </a:rPr>
            <a:t>3. Training DPP staff (CHD; DHP; FDOH; CILs)</a:t>
          </a:r>
        </a:p>
      </dgm:t>
    </dgm:pt>
    <dgm:pt modelId="{B27C39DA-5A7B-4AAD-8F2F-2AD82CD40CC8}" type="parTrans" cxnId="{78C6E64D-7076-489B-85FB-84DFF2699B26}">
      <dgm:prSet/>
      <dgm:spPr/>
      <dgm:t>
        <a:bodyPr/>
        <a:lstStyle/>
        <a:p>
          <a:pPr algn="ctr"/>
          <a:endParaRPr lang="en-US"/>
        </a:p>
      </dgm:t>
    </dgm:pt>
    <dgm:pt modelId="{BB67A6C1-865D-4051-9C87-17123A6E99D8}" type="sibTrans" cxnId="{78C6E64D-7076-489B-85FB-84DFF2699B26}">
      <dgm:prSet/>
      <dgm:spPr/>
      <dgm:t>
        <a:bodyPr/>
        <a:lstStyle/>
        <a:p>
          <a:pPr algn="ctr"/>
          <a:endParaRPr lang="en-US"/>
        </a:p>
      </dgm:t>
    </dgm:pt>
    <dgm:pt modelId="{3BAED522-820C-41E8-A693-37CB5E2E1611}">
      <dgm:prSet/>
      <dgm:spPr>
        <a:solidFill>
          <a:srgbClr val="00A0AF"/>
        </a:solidFill>
      </dgm:spPr>
      <dgm:t>
        <a:bodyPr/>
        <a:lstStyle/>
        <a:p>
          <a:pPr algn="ctr">
            <a:buFont typeface="+mj-lt"/>
            <a:buAutoNum type="arabicPeriod"/>
          </a:pPr>
          <a:r>
            <a:rPr lang="en-US" b="1" dirty="0">
              <a:latin typeface="Calibri" panose="020F0502020204030204" pitchFamily="34" charset="0"/>
              <a:cs typeface="Calibri" panose="020F0502020204030204" pitchFamily="34" charset="0"/>
            </a:rPr>
            <a:t>4. Purchasing adapted equipment (CHD; CILs)</a:t>
          </a:r>
        </a:p>
      </dgm:t>
    </dgm:pt>
    <dgm:pt modelId="{CF64DF5B-33D1-48F2-A3ED-FF9C16CE452F}" type="parTrans" cxnId="{2A804B1B-5123-4EBA-8256-25659599CA23}">
      <dgm:prSet/>
      <dgm:spPr/>
      <dgm:t>
        <a:bodyPr/>
        <a:lstStyle/>
        <a:p>
          <a:pPr algn="ctr"/>
          <a:endParaRPr lang="en-US"/>
        </a:p>
      </dgm:t>
    </dgm:pt>
    <dgm:pt modelId="{E6D2E981-6920-464F-9B7A-B472537672D1}" type="sibTrans" cxnId="{2A804B1B-5123-4EBA-8256-25659599CA23}">
      <dgm:prSet/>
      <dgm:spPr/>
      <dgm:t>
        <a:bodyPr/>
        <a:lstStyle/>
        <a:p>
          <a:pPr algn="ctr"/>
          <a:endParaRPr lang="en-US"/>
        </a:p>
      </dgm:t>
    </dgm:pt>
    <dgm:pt modelId="{75E2F8C5-D87A-4FB9-BAB9-AFB0E4D50C8B}">
      <dgm:prSet/>
      <dgm:spPr>
        <a:solidFill>
          <a:srgbClr val="00A0AF"/>
        </a:solidFill>
      </dgm:spPr>
      <dgm:t>
        <a:bodyPr/>
        <a:lstStyle/>
        <a:p>
          <a:pPr algn="ctr">
            <a:buFont typeface="+mj-lt"/>
            <a:buAutoNum type="arabicPeriod"/>
          </a:pPr>
          <a:r>
            <a:rPr lang="en-US" b="1" dirty="0">
              <a:latin typeface="Calibri" panose="020F0502020204030204" pitchFamily="34" charset="0"/>
              <a:cs typeface="Calibri" panose="020F0502020204030204" pitchFamily="34" charset="0"/>
            </a:rPr>
            <a:t>5. Recruitment and marketing to PWD (CILs; SOFL; CC; FBO)</a:t>
          </a:r>
        </a:p>
      </dgm:t>
    </dgm:pt>
    <dgm:pt modelId="{7B30C080-EC85-4CFC-88CC-35EB1701DFF9}" type="parTrans" cxnId="{DA71BF2B-46DD-4A9F-9385-A80DB093317B}">
      <dgm:prSet/>
      <dgm:spPr/>
      <dgm:t>
        <a:bodyPr/>
        <a:lstStyle/>
        <a:p>
          <a:pPr algn="ctr"/>
          <a:endParaRPr lang="en-US"/>
        </a:p>
      </dgm:t>
    </dgm:pt>
    <dgm:pt modelId="{14EB39F8-9E0B-4E42-9BA7-FC4A2C5C9F99}" type="sibTrans" cxnId="{DA71BF2B-46DD-4A9F-9385-A80DB093317B}">
      <dgm:prSet/>
      <dgm:spPr/>
      <dgm:t>
        <a:bodyPr/>
        <a:lstStyle/>
        <a:p>
          <a:pPr algn="ctr"/>
          <a:endParaRPr lang="en-US"/>
        </a:p>
      </dgm:t>
    </dgm:pt>
    <dgm:pt modelId="{B524D562-2B4A-4F5F-BD95-393168E6F5C7}">
      <dgm:prSet/>
      <dgm:spPr>
        <a:solidFill>
          <a:srgbClr val="00A0AF"/>
        </a:solidFill>
      </dgm:spPr>
      <dgm:t>
        <a:bodyPr/>
        <a:lstStyle/>
        <a:p>
          <a:pPr algn="ctr">
            <a:buFont typeface="+mj-lt"/>
            <a:buAutoNum type="arabicPeriod"/>
          </a:pPr>
          <a:r>
            <a:rPr lang="en-US" b="1" dirty="0">
              <a:latin typeface="Calibri" panose="020F0502020204030204" pitchFamily="34" charset="0"/>
              <a:cs typeface="Calibri" panose="020F0502020204030204" pitchFamily="34" charset="0"/>
            </a:rPr>
            <a:t>7. Data collection (CHD; DHP; CILs)</a:t>
          </a:r>
        </a:p>
      </dgm:t>
    </dgm:pt>
    <dgm:pt modelId="{56392398-04C7-4FC4-82FE-209E312A7DD2}" type="parTrans" cxnId="{77C9DA7D-EBB7-48F0-A85E-90AE148205CF}">
      <dgm:prSet/>
      <dgm:spPr/>
      <dgm:t>
        <a:bodyPr/>
        <a:lstStyle/>
        <a:p>
          <a:pPr algn="ctr"/>
          <a:endParaRPr lang="en-US"/>
        </a:p>
      </dgm:t>
    </dgm:pt>
    <dgm:pt modelId="{B8AE4049-8139-49DD-B2B2-0B436AE40719}" type="sibTrans" cxnId="{77C9DA7D-EBB7-48F0-A85E-90AE148205CF}">
      <dgm:prSet/>
      <dgm:spPr/>
      <dgm:t>
        <a:bodyPr/>
        <a:lstStyle/>
        <a:p>
          <a:pPr algn="ctr"/>
          <a:endParaRPr lang="en-US"/>
        </a:p>
      </dgm:t>
    </dgm:pt>
    <dgm:pt modelId="{4A21F938-5930-499C-BB59-9A81571ED826}">
      <dgm:prSet phldrT="[Text]"/>
      <dgm:spPr>
        <a:solidFill>
          <a:srgbClr val="00A0AF"/>
        </a:solidFill>
      </dgm:spPr>
      <dgm:t>
        <a:bodyPr/>
        <a:lstStyle/>
        <a:p>
          <a:pPr algn="ctr">
            <a:buFont typeface="+mj-lt"/>
            <a:buAutoNum type="arabicPeriod"/>
          </a:pPr>
          <a:r>
            <a:rPr lang="en-US" b="1" dirty="0">
              <a:latin typeface="Calibri" panose="020F0502020204030204" pitchFamily="34" charset="0"/>
              <a:cs typeface="Calibri" panose="020F0502020204030204" pitchFamily="34" charset="0"/>
            </a:rPr>
            <a:t>2. Selecting pilot sites (DHP; Diabetes Program; CILs)</a:t>
          </a:r>
        </a:p>
      </dgm:t>
    </dgm:pt>
    <dgm:pt modelId="{3628327E-C8E4-4993-91CB-06C8E5132605}" type="parTrans" cxnId="{7CCD097F-A4DA-40D9-B15F-DD1DC2BE2236}">
      <dgm:prSet/>
      <dgm:spPr/>
      <dgm:t>
        <a:bodyPr/>
        <a:lstStyle/>
        <a:p>
          <a:pPr algn="ctr"/>
          <a:endParaRPr lang="en-US"/>
        </a:p>
      </dgm:t>
    </dgm:pt>
    <dgm:pt modelId="{A7A2F097-1193-46F6-85C2-F51B379B663A}" type="sibTrans" cxnId="{7CCD097F-A4DA-40D9-B15F-DD1DC2BE2236}">
      <dgm:prSet/>
      <dgm:spPr/>
      <dgm:t>
        <a:bodyPr/>
        <a:lstStyle/>
        <a:p>
          <a:pPr algn="ctr"/>
          <a:endParaRPr lang="en-US"/>
        </a:p>
      </dgm:t>
    </dgm:pt>
    <dgm:pt modelId="{CEE22854-F6AF-4E81-8C3D-8A48DA7E5BF1}">
      <dgm:prSet/>
      <dgm:spPr>
        <a:solidFill>
          <a:srgbClr val="00A0AF"/>
        </a:solidFill>
      </dgm:spPr>
      <dgm:t>
        <a:bodyPr/>
        <a:lstStyle/>
        <a:p>
          <a:pPr algn="ctr">
            <a:buFont typeface="+mj-lt"/>
            <a:buAutoNum type="arabicPeriod"/>
          </a:pPr>
          <a:r>
            <a:rPr lang="en-US" b="1" dirty="0">
              <a:latin typeface="Calibri" panose="020F0502020204030204" pitchFamily="34" charset="0"/>
              <a:cs typeface="Calibri" panose="020F0502020204030204" pitchFamily="34" charset="0"/>
            </a:rPr>
            <a:t>6. Conducting DPP classes (CHD; CC; FBO; CILs)</a:t>
          </a:r>
        </a:p>
      </dgm:t>
    </dgm:pt>
    <dgm:pt modelId="{4FFCAE0E-5085-4DA9-AA66-BA3B07EBC7BF}" type="parTrans" cxnId="{F5572865-968B-4D4D-9253-D7604312DA97}">
      <dgm:prSet/>
      <dgm:spPr/>
      <dgm:t>
        <a:bodyPr/>
        <a:lstStyle/>
        <a:p>
          <a:pPr algn="ctr"/>
          <a:endParaRPr lang="en-US"/>
        </a:p>
      </dgm:t>
    </dgm:pt>
    <dgm:pt modelId="{6E517853-59F8-4120-AB60-D9B555879C50}" type="sibTrans" cxnId="{F5572865-968B-4D4D-9253-D7604312DA97}">
      <dgm:prSet/>
      <dgm:spPr/>
      <dgm:t>
        <a:bodyPr/>
        <a:lstStyle/>
        <a:p>
          <a:pPr algn="ctr"/>
          <a:endParaRPr lang="en-US"/>
        </a:p>
      </dgm:t>
    </dgm:pt>
    <dgm:pt modelId="{3A0746A4-7680-4BEC-A638-C2D76B0FE490}" type="pres">
      <dgm:prSet presAssocID="{31BC95AF-8FF7-4495-8DF3-7A8694B04336}" presName="Name0" presStyleCnt="0">
        <dgm:presLayoutVars>
          <dgm:dir/>
          <dgm:resizeHandles val="exact"/>
        </dgm:presLayoutVars>
      </dgm:prSet>
      <dgm:spPr/>
    </dgm:pt>
    <dgm:pt modelId="{38FAEF05-85BD-49A8-A5FA-CB3933581CA0}" type="pres">
      <dgm:prSet presAssocID="{31BC95AF-8FF7-4495-8DF3-7A8694B04336}" presName="cycle" presStyleCnt="0"/>
      <dgm:spPr/>
    </dgm:pt>
    <dgm:pt modelId="{24BA66F2-629F-47A3-91F4-AA3D9150FC7D}" type="pres">
      <dgm:prSet presAssocID="{68ECAD8F-0252-48FA-996C-8DD161142585}" presName="nodeFirstNode" presStyleLbl="node1" presStyleIdx="0" presStyleCnt="7">
        <dgm:presLayoutVars>
          <dgm:bulletEnabled val="1"/>
        </dgm:presLayoutVars>
      </dgm:prSet>
      <dgm:spPr/>
    </dgm:pt>
    <dgm:pt modelId="{08C6A16A-761A-43A9-8681-68F1D41DE0AD}" type="pres">
      <dgm:prSet presAssocID="{C223F1AF-DEEF-41C2-A787-6528FC44BE84}" presName="sibTransFirstNode" presStyleLbl="bgShp" presStyleIdx="0" presStyleCnt="1" custLinFactNeighborY="6862"/>
      <dgm:spPr/>
    </dgm:pt>
    <dgm:pt modelId="{BE5BF01A-EB48-46D6-BB54-020CB84C150E}" type="pres">
      <dgm:prSet presAssocID="{4A21F938-5930-499C-BB59-9A81571ED826}" presName="nodeFollowingNodes" presStyleLbl="node1" presStyleIdx="1" presStyleCnt="7">
        <dgm:presLayoutVars>
          <dgm:bulletEnabled val="1"/>
        </dgm:presLayoutVars>
      </dgm:prSet>
      <dgm:spPr/>
    </dgm:pt>
    <dgm:pt modelId="{45796D02-0CEB-4BC1-97F3-96930608E4B1}" type="pres">
      <dgm:prSet presAssocID="{4717AD3A-6E2A-4168-8823-D51861C0477B}" presName="nodeFollowingNodes" presStyleLbl="node1" presStyleIdx="2" presStyleCnt="7">
        <dgm:presLayoutVars>
          <dgm:bulletEnabled val="1"/>
        </dgm:presLayoutVars>
      </dgm:prSet>
      <dgm:spPr/>
    </dgm:pt>
    <dgm:pt modelId="{91B4E4C0-7452-428A-B86C-C169FB62D283}" type="pres">
      <dgm:prSet presAssocID="{3BAED522-820C-41E8-A693-37CB5E2E1611}" presName="nodeFollowingNodes" presStyleLbl="node1" presStyleIdx="3" presStyleCnt="7">
        <dgm:presLayoutVars>
          <dgm:bulletEnabled val="1"/>
        </dgm:presLayoutVars>
      </dgm:prSet>
      <dgm:spPr/>
    </dgm:pt>
    <dgm:pt modelId="{1531046D-46EE-4620-A70C-FA1B476C7BF3}" type="pres">
      <dgm:prSet presAssocID="{75E2F8C5-D87A-4FB9-BAB9-AFB0E4D50C8B}" presName="nodeFollowingNodes" presStyleLbl="node1" presStyleIdx="4" presStyleCnt="7">
        <dgm:presLayoutVars>
          <dgm:bulletEnabled val="1"/>
        </dgm:presLayoutVars>
      </dgm:prSet>
      <dgm:spPr/>
    </dgm:pt>
    <dgm:pt modelId="{2B9BAD88-E02A-4C58-B606-F187336BDDC0}" type="pres">
      <dgm:prSet presAssocID="{CEE22854-F6AF-4E81-8C3D-8A48DA7E5BF1}" presName="nodeFollowingNodes" presStyleLbl="node1" presStyleIdx="5" presStyleCnt="7">
        <dgm:presLayoutVars>
          <dgm:bulletEnabled val="1"/>
        </dgm:presLayoutVars>
      </dgm:prSet>
      <dgm:spPr/>
    </dgm:pt>
    <dgm:pt modelId="{2CFECFE6-4072-4688-AE72-3993DE033D4F}" type="pres">
      <dgm:prSet presAssocID="{B524D562-2B4A-4F5F-BD95-393168E6F5C7}" presName="nodeFollowingNodes" presStyleLbl="node1" presStyleIdx="6" presStyleCnt="7">
        <dgm:presLayoutVars>
          <dgm:bulletEnabled val="1"/>
        </dgm:presLayoutVars>
      </dgm:prSet>
      <dgm:spPr/>
    </dgm:pt>
  </dgm:ptLst>
  <dgm:cxnLst>
    <dgm:cxn modelId="{2A804B1B-5123-4EBA-8256-25659599CA23}" srcId="{31BC95AF-8FF7-4495-8DF3-7A8694B04336}" destId="{3BAED522-820C-41E8-A693-37CB5E2E1611}" srcOrd="3" destOrd="0" parTransId="{CF64DF5B-33D1-48F2-A3ED-FF9C16CE452F}" sibTransId="{E6D2E981-6920-464F-9B7A-B472537672D1}"/>
    <dgm:cxn modelId="{46BBE624-AD1F-4687-A74D-FADF94F9ED92}" type="presOf" srcId="{68ECAD8F-0252-48FA-996C-8DD161142585}" destId="{24BA66F2-629F-47A3-91F4-AA3D9150FC7D}" srcOrd="0" destOrd="0" presId="urn:microsoft.com/office/officeart/2005/8/layout/cycle3"/>
    <dgm:cxn modelId="{DA71BF2B-46DD-4A9F-9385-A80DB093317B}" srcId="{31BC95AF-8FF7-4495-8DF3-7A8694B04336}" destId="{75E2F8C5-D87A-4FB9-BAB9-AFB0E4D50C8B}" srcOrd="4" destOrd="0" parTransId="{7B30C080-EC85-4CFC-88CC-35EB1701DFF9}" sibTransId="{14EB39F8-9E0B-4E42-9BA7-FC4A2C5C9F99}"/>
    <dgm:cxn modelId="{C5B32244-7F91-4C97-9E22-0AB864B58ECD}" srcId="{31BC95AF-8FF7-4495-8DF3-7A8694B04336}" destId="{68ECAD8F-0252-48FA-996C-8DD161142585}" srcOrd="0" destOrd="0" parTransId="{7D90B26F-4CCC-4258-9AE4-59B3A98E316E}" sibTransId="{C223F1AF-DEEF-41C2-A787-6528FC44BE84}"/>
    <dgm:cxn modelId="{F5572865-968B-4D4D-9253-D7604312DA97}" srcId="{31BC95AF-8FF7-4495-8DF3-7A8694B04336}" destId="{CEE22854-F6AF-4E81-8C3D-8A48DA7E5BF1}" srcOrd="5" destOrd="0" parTransId="{4FFCAE0E-5085-4DA9-AA66-BA3B07EBC7BF}" sibTransId="{6E517853-59F8-4120-AB60-D9B555879C50}"/>
    <dgm:cxn modelId="{20CCE568-390C-467B-B314-B09C5ADE12A9}" type="presOf" srcId="{3BAED522-820C-41E8-A693-37CB5E2E1611}" destId="{91B4E4C0-7452-428A-B86C-C169FB62D283}" srcOrd="0" destOrd="0" presId="urn:microsoft.com/office/officeart/2005/8/layout/cycle3"/>
    <dgm:cxn modelId="{78C6E64D-7076-489B-85FB-84DFF2699B26}" srcId="{31BC95AF-8FF7-4495-8DF3-7A8694B04336}" destId="{4717AD3A-6E2A-4168-8823-D51861C0477B}" srcOrd="2" destOrd="0" parTransId="{B27C39DA-5A7B-4AAD-8F2F-2AD82CD40CC8}" sibTransId="{BB67A6C1-865D-4051-9C87-17123A6E99D8}"/>
    <dgm:cxn modelId="{46CD5D4E-F72C-47F2-85C0-374766EA0E9F}" type="presOf" srcId="{B524D562-2B4A-4F5F-BD95-393168E6F5C7}" destId="{2CFECFE6-4072-4688-AE72-3993DE033D4F}" srcOrd="0" destOrd="0" presId="urn:microsoft.com/office/officeart/2005/8/layout/cycle3"/>
    <dgm:cxn modelId="{2A49EB52-8191-4269-A5CC-0DBB3DAA2DD3}" type="presOf" srcId="{4717AD3A-6E2A-4168-8823-D51861C0477B}" destId="{45796D02-0CEB-4BC1-97F3-96930608E4B1}" srcOrd="0" destOrd="0" presId="urn:microsoft.com/office/officeart/2005/8/layout/cycle3"/>
    <dgm:cxn modelId="{77C9DA7D-EBB7-48F0-A85E-90AE148205CF}" srcId="{31BC95AF-8FF7-4495-8DF3-7A8694B04336}" destId="{B524D562-2B4A-4F5F-BD95-393168E6F5C7}" srcOrd="6" destOrd="0" parTransId="{56392398-04C7-4FC4-82FE-209E312A7DD2}" sibTransId="{B8AE4049-8139-49DD-B2B2-0B436AE40719}"/>
    <dgm:cxn modelId="{7CCD097F-A4DA-40D9-B15F-DD1DC2BE2236}" srcId="{31BC95AF-8FF7-4495-8DF3-7A8694B04336}" destId="{4A21F938-5930-499C-BB59-9A81571ED826}" srcOrd="1" destOrd="0" parTransId="{3628327E-C8E4-4993-91CB-06C8E5132605}" sibTransId="{A7A2F097-1193-46F6-85C2-F51B379B663A}"/>
    <dgm:cxn modelId="{5FB7FAA0-22A7-46AD-9A58-2E9FABDB627F}" type="presOf" srcId="{C223F1AF-DEEF-41C2-A787-6528FC44BE84}" destId="{08C6A16A-761A-43A9-8681-68F1D41DE0AD}" srcOrd="0" destOrd="0" presId="urn:microsoft.com/office/officeart/2005/8/layout/cycle3"/>
    <dgm:cxn modelId="{3D108CA3-7A4A-4289-B742-B486D61CB469}" type="presOf" srcId="{4A21F938-5930-499C-BB59-9A81571ED826}" destId="{BE5BF01A-EB48-46D6-BB54-020CB84C150E}" srcOrd="0" destOrd="0" presId="urn:microsoft.com/office/officeart/2005/8/layout/cycle3"/>
    <dgm:cxn modelId="{B3C040D0-8F13-49DD-96A2-C2CFA6BDDAC1}" type="presOf" srcId="{CEE22854-F6AF-4E81-8C3D-8A48DA7E5BF1}" destId="{2B9BAD88-E02A-4C58-B606-F187336BDDC0}" srcOrd="0" destOrd="0" presId="urn:microsoft.com/office/officeart/2005/8/layout/cycle3"/>
    <dgm:cxn modelId="{0FCBD8DA-0837-48CB-BC7C-A446F7B1853B}" type="presOf" srcId="{31BC95AF-8FF7-4495-8DF3-7A8694B04336}" destId="{3A0746A4-7680-4BEC-A638-C2D76B0FE490}" srcOrd="0" destOrd="0" presId="urn:microsoft.com/office/officeart/2005/8/layout/cycle3"/>
    <dgm:cxn modelId="{4C7DD8F8-7D31-4392-9EB6-84F7044E6402}" type="presOf" srcId="{75E2F8C5-D87A-4FB9-BAB9-AFB0E4D50C8B}" destId="{1531046D-46EE-4620-A70C-FA1B476C7BF3}" srcOrd="0" destOrd="0" presId="urn:microsoft.com/office/officeart/2005/8/layout/cycle3"/>
    <dgm:cxn modelId="{77B81CC6-AC95-4B61-A819-D7404039CB5B}" type="presParOf" srcId="{3A0746A4-7680-4BEC-A638-C2D76B0FE490}" destId="{38FAEF05-85BD-49A8-A5FA-CB3933581CA0}" srcOrd="0" destOrd="0" presId="urn:microsoft.com/office/officeart/2005/8/layout/cycle3"/>
    <dgm:cxn modelId="{C71935AF-9E6E-41C2-859E-B401F0BF2B8A}" type="presParOf" srcId="{38FAEF05-85BD-49A8-A5FA-CB3933581CA0}" destId="{24BA66F2-629F-47A3-91F4-AA3D9150FC7D}" srcOrd="0" destOrd="0" presId="urn:microsoft.com/office/officeart/2005/8/layout/cycle3"/>
    <dgm:cxn modelId="{ECD750F1-179E-42E3-B161-DD30777C83C7}" type="presParOf" srcId="{38FAEF05-85BD-49A8-A5FA-CB3933581CA0}" destId="{08C6A16A-761A-43A9-8681-68F1D41DE0AD}" srcOrd="1" destOrd="0" presId="urn:microsoft.com/office/officeart/2005/8/layout/cycle3"/>
    <dgm:cxn modelId="{41B46773-F518-45C8-8A08-F38C621EDE46}" type="presParOf" srcId="{38FAEF05-85BD-49A8-A5FA-CB3933581CA0}" destId="{BE5BF01A-EB48-46D6-BB54-020CB84C150E}" srcOrd="2" destOrd="0" presId="urn:microsoft.com/office/officeart/2005/8/layout/cycle3"/>
    <dgm:cxn modelId="{2C3DE24A-D7EB-4F28-B179-467C636B2F44}" type="presParOf" srcId="{38FAEF05-85BD-49A8-A5FA-CB3933581CA0}" destId="{45796D02-0CEB-4BC1-97F3-96930608E4B1}" srcOrd="3" destOrd="0" presId="urn:microsoft.com/office/officeart/2005/8/layout/cycle3"/>
    <dgm:cxn modelId="{4D61816A-3837-4CCD-A12C-F0359BF6D624}" type="presParOf" srcId="{38FAEF05-85BD-49A8-A5FA-CB3933581CA0}" destId="{91B4E4C0-7452-428A-B86C-C169FB62D283}" srcOrd="4" destOrd="0" presId="urn:microsoft.com/office/officeart/2005/8/layout/cycle3"/>
    <dgm:cxn modelId="{6F73BFB6-56B1-446E-9541-7074A65A1663}" type="presParOf" srcId="{38FAEF05-85BD-49A8-A5FA-CB3933581CA0}" destId="{1531046D-46EE-4620-A70C-FA1B476C7BF3}" srcOrd="5" destOrd="0" presId="urn:microsoft.com/office/officeart/2005/8/layout/cycle3"/>
    <dgm:cxn modelId="{4D6BAFA6-BFA3-40EB-849E-0FB56FFF5FDD}" type="presParOf" srcId="{38FAEF05-85BD-49A8-A5FA-CB3933581CA0}" destId="{2B9BAD88-E02A-4C58-B606-F187336BDDC0}" srcOrd="6" destOrd="0" presId="urn:microsoft.com/office/officeart/2005/8/layout/cycle3"/>
    <dgm:cxn modelId="{81890D3C-3234-48A6-AB5D-23EA9E305FE5}" type="presParOf" srcId="{38FAEF05-85BD-49A8-A5FA-CB3933581CA0}" destId="{2CFECFE6-4072-4688-AE72-3993DE033D4F}" srcOrd="7" destOrd="0" presId="urn:microsoft.com/office/officeart/2005/8/layout/cycle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C6A16A-761A-43A9-8681-68F1D41DE0AD}">
      <dsp:nvSpPr>
        <dsp:cNvPr id="0" name=""/>
        <dsp:cNvSpPr/>
      </dsp:nvSpPr>
      <dsp:spPr>
        <a:xfrm>
          <a:off x="1689625" y="636053"/>
          <a:ext cx="10108149" cy="10108149"/>
        </a:xfrm>
        <a:prstGeom prst="circularArrow">
          <a:avLst>
            <a:gd name="adj1" fmla="val 5544"/>
            <a:gd name="adj2" fmla="val 330680"/>
            <a:gd name="adj3" fmla="val 14471003"/>
            <a:gd name="adj4" fmla="val 16975877"/>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4BA66F2-629F-47A3-91F4-AA3D9150FC7D}">
      <dsp:nvSpPr>
        <dsp:cNvPr id="0" name=""/>
        <dsp:cNvSpPr/>
      </dsp:nvSpPr>
      <dsp:spPr>
        <a:xfrm>
          <a:off x="5120338" y="6145"/>
          <a:ext cx="3246722" cy="1623361"/>
        </a:xfrm>
        <a:prstGeom prst="roundRect">
          <a:avLst/>
        </a:prstGeom>
        <a:solidFill>
          <a:srgbClr val="00A0A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Font typeface="+mj-lt"/>
            <a:buNone/>
          </a:pPr>
          <a:r>
            <a:rPr lang="en-US" sz="2600" b="1" kern="1200" dirty="0">
              <a:latin typeface="Calibri" panose="020F0502020204030204" pitchFamily="34" charset="0"/>
              <a:cs typeface="Calibri" panose="020F0502020204030204" pitchFamily="34" charset="0"/>
            </a:rPr>
            <a:t>1. Curriculum development (NCHPAD; SOFL)</a:t>
          </a:r>
        </a:p>
      </dsp:txBody>
      <dsp:txXfrm>
        <a:off x="5199584" y="85391"/>
        <a:ext cx="3088230" cy="1464869"/>
      </dsp:txXfrm>
    </dsp:sp>
    <dsp:sp modelId="{BE5BF01A-EB48-46D6-BB54-020CB84C150E}">
      <dsp:nvSpPr>
        <dsp:cNvPr id="0" name=""/>
        <dsp:cNvSpPr/>
      </dsp:nvSpPr>
      <dsp:spPr>
        <a:xfrm>
          <a:off x="8490432" y="1629096"/>
          <a:ext cx="3246722" cy="1623361"/>
        </a:xfrm>
        <a:prstGeom prst="roundRect">
          <a:avLst/>
        </a:prstGeom>
        <a:solidFill>
          <a:srgbClr val="00A0A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Font typeface="+mj-lt"/>
            <a:buNone/>
          </a:pPr>
          <a:r>
            <a:rPr lang="en-US" sz="2600" b="1" kern="1200" dirty="0">
              <a:latin typeface="Calibri" panose="020F0502020204030204" pitchFamily="34" charset="0"/>
              <a:cs typeface="Calibri" panose="020F0502020204030204" pitchFamily="34" charset="0"/>
            </a:rPr>
            <a:t>2. Selecting pilot sites (DHP; Diabetes Program; CILs)</a:t>
          </a:r>
        </a:p>
      </dsp:txBody>
      <dsp:txXfrm>
        <a:off x="8569678" y="1708342"/>
        <a:ext cx="3088230" cy="1464869"/>
      </dsp:txXfrm>
    </dsp:sp>
    <dsp:sp modelId="{45796D02-0CEB-4BC1-97F3-96930608E4B1}">
      <dsp:nvSpPr>
        <dsp:cNvPr id="0" name=""/>
        <dsp:cNvSpPr/>
      </dsp:nvSpPr>
      <dsp:spPr>
        <a:xfrm>
          <a:off x="9322776" y="5275835"/>
          <a:ext cx="3246722" cy="1623361"/>
        </a:xfrm>
        <a:prstGeom prst="roundRect">
          <a:avLst/>
        </a:prstGeom>
        <a:solidFill>
          <a:srgbClr val="00A0A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Font typeface="+mj-lt"/>
            <a:buNone/>
          </a:pPr>
          <a:r>
            <a:rPr lang="en-US" sz="2600" b="1" kern="1200" dirty="0">
              <a:latin typeface="Calibri" panose="020F0502020204030204" pitchFamily="34" charset="0"/>
              <a:cs typeface="Calibri" panose="020F0502020204030204" pitchFamily="34" charset="0"/>
            </a:rPr>
            <a:t>3. Training DPP staff (CHD; DHP; FDOH; CILs)</a:t>
          </a:r>
        </a:p>
      </dsp:txBody>
      <dsp:txXfrm>
        <a:off x="9402022" y="5355081"/>
        <a:ext cx="3088230" cy="1464869"/>
      </dsp:txXfrm>
    </dsp:sp>
    <dsp:sp modelId="{91B4E4C0-7452-428A-B86C-C169FB62D283}">
      <dsp:nvSpPr>
        <dsp:cNvPr id="0" name=""/>
        <dsp:cNvSpPr/>
      </dsp:nvSpPr>
      <dsp:spPr>
        <a:xfrm>
          <a:off x="6990599" y="8200293"/>
          <a:ext cx="3246722" cy="1623361"/>
        </a:xfrm>
        <a:prstGeom prst="roundRect">
          <a:avLst/>
        </a:prstGeom>
        <a:solidFill>
          <a:srgbClr val="00A0A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Font typeface="+mj-lt"/>
            <a:buNone/>
          </a:pPr>
          <a:r>
            <a:rPr lang="en-US" sz="2600" b="1" kern="1200" dirty="0">
              <a:latin typeface="Calibri" panose="020F0502020204030204" pitchFamily="34" charset="0"/>
              <a:cs typeface="Calibri" panose="020F0502020204030204" pitchFamily="34" charset="0"/>
            </a:rPr>
            <a:t>4. Purchasing adapted equipment (CHD; CILs)</a:t>
          </a:r>
        </a:p>
      </dsp:txBody>
      <dsp:txXfrm>
        <a:off x="7069845" y="8279539"/>
        <a:ext cx="3088230" cy="1464869"/>
      </dsp:txXfrm>
    </dsp:sp>
    <dsp:sp modelId="{1531046D-46EE-4620-A70C-FA1B476C7BF3}">
      <dsp:nvSpPr>
        <dsp:cNvPr id="0" name=""/>
        <dsp:cNvSpPr/>
      </dsp:nvSpPr>
      <dsp:spPr>
        <a:xfrm>
          <a:off x="3250077" y="8200293"/>
          <a:ext cx="3246722" cy="1623361"/>
        </a:xfrm>
        <a:prstGeom prst="roundRect">
          <a:avLst/>
        </a:prstGeom>
        <a:solidFill>
          <a:srgbClr val="00A0A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Font typeface="+mj-lt"/>
            <a:buNone/>
          </a:pPr>
          <a:r>
            <a:rPr lang="en-US" sz="2600" b="1" kern="1200" dirty="0">
              <a:latin typeface="Calibri" panose="020F0502020204030204" pitchFamily="34" charset="0"/>
              <a:cs typeface="Calibri" panose="020F0502020204030204" pitchFamily="34" charset="0"/>
            </a:rPr>
            <a:t>5. Recruitment and marketing to PWD (CILs; SOFL; CC; FBO)</a:t>
          </a:r>
        </a:p>
      </dsp:txBody>
      <dsp:txXfrm>
        <a:off x="3329323" y="8279539"/>
        <a:ext cx="3088230" cy="1464869"/>
      </dsp:txXfrm>
    </dsp:sp>
    <dsp:sp modelId="{2B9BAD88-E02A-4C58-B606-F187336BDDC0}">
      <dsp:nvSpPr>
        <dsp:cNvPr id="0" name=""/>
        <dsp:cNvSpPr/>
      </dsp:nvSpPr>
      <dsp:spPr>
        <a:xfrm>
          <a:off x="917900" y="5275835"/>
          <a:ext cx="3246722" cy="1623361"/>
        </a:xfrm>
        <a:prstGeom prst="roundRect">
          <a:avLst/>
        </a:prstGeom>
        <a:solidFill>
          <a:srgbClr val="00A0A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Font typeface="+mj-lt"/>
            <a:buNone/>
          </a:pPr>
          <a:r>
            <a:rPr lang="en-US" sz="2600" b="1" kern="1200" dirty="0">
              <a:latin typeface="Calibri" panose="020F0502020204030204" pitchFamily="34" charset="0"/>
              <a:cs typeface="Calibri" panose="020F0502020204030204" pitchFamily="34" charset="0"/>
            </a:rPr>
            <a:t>6. Conducting DPP classes (CHD; CC; FBO; CILs)</a:t>
          </a:r>
        </a:p>
      </dsp:txBody>
      <dsp:txXfrm>
        <a:off x="997146" y="5355081"/>
        <a:ext cx="3088230" cy="1464869"/>
      </dsp:txXfrm>
    </dsp:sp>
    <dsp:sp modelId="{2CFECFE6-4072-4688-AE72-3993DE033D4F}">
      <dsp:nvSpPr>
        <dsp:cNvPr id="0" name=""/>
        <dsp:cNvSpPr/>
      </dsp:nvSpPr>
      <dsp:spPr>
        <a:xfrm>
          <a:off x="1750244" y="1629096"/>
          <a:ext cx="3246722" cy="1623361"/>
        </a:xfrm>
        <a:prstGeom prst="roundRect">
          <a:avLst/>
        </a:prstGeom>
        <a:solidFill>
          <a:srgbClr val="00A0A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Font typeface="+mj-lt"/>
            <a:buNone/>
          </a:pPr>
          <a:r>
            <a:rPr lang="en-US" sz="2600" b="1" kern="1200" dirty="0">
              <a:latin typeface="Calibri" panose="020F0502020204030204" pitchFamily="34" charset="0"/>
              <a:cs typeface="Calibri" panose="020F0502020204030204" pitchFamily="34" charset="0"/>
            </a:rPr>
            <a:t>7. Data collection (CHD; DHP; CILs)</a:t>
          </a:r>
        </a:p>
      </dsp:txBody>
      <dsp:txXfrm>
        <a:off x="1829490" y="1708342"/>
        <a:ext cx="3088230" cy="1464869"/>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6406" tIns="8204" rIns="16406" bIns="8204" numCol="1" anchor="t" anchorCtr="0" compatLnSpc="1">
            <a:prstTxWarp prst="textNoShape">
              <a:avLst/>
            </a:prstTxWarp>
          </a:bodyPr>
          <a:lstStyle>
            <a:lvl1pPr algn="l" defTabSz="163485">
              <a:defRPr sz="200">
                <a:solidFill>
                  <a:schemeClr val="tx1"/>
                </a:solidFill>
              </a:defRPr>
            </a:lvl1pPr>
          </a:lstStyle>
          <a:p>
            <a:pPr>
              <a:defRPr/>
            </a:pPr>
            <a:endParaRPr lang="en-US" altLang="en-US"/>
          </a:p>
        </p:txBody>
      </p:sp>
      <p:sp>
        <p:nvSpPr>
          <p:cNvPr id="16387" name="Rectangle 3"/>
          <p:cNvSpPr>
            <a:spLocks noGrp="1" noChangeArrowheads="1"/>
          </p:cNvSpPr>
          <p:nvPr>
            <p:ph type="dt" sz="quarter" idx="1"/>
          </p:nvPr>
        </p:nvSpPr>
        <p:spPr bwMode="auto">
          <a:xfrm>
            <a:off x="3970339"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6406" tIns="8204" rIns="16406" bIns="8204" numCol="1" anchor="t" anchorCtr="0" compatLnSpc="1">
            <a:prstTxWarp prst="textNoShape">
              <a:avLst/>
            </a:prstTxWarp>
          </a:bodyPr>
          <a:lstStyle>
            <a:lvl1pPr algn="r" defTabSz="163485">
              <a:defRPr sz="200">
                <a:solidFill>
                  <a:schemeClr val="tx1"/>
                </a:solidFill>
              </a:defRPr>
            </a:lvl1pPr>
          </a:lstStyle>
          <a:p>
            <a:pPr>
              <a:defRPr/>
            </a:pPr>
            <a:endParaRPr lang="en-US" altLang="en-US"/>
          </a:p>
        </p:txBody>
      </p:sp>
      <p:sp>
        <p:nvSpPr>
          <p:cNvPr id="16388" name="Rectangle 4"/>
          <p:cNvSpPr>
            <a:spLocks noGrp="1" noChangeArrowheads="1"/>
          </p:cNvSpPr>
          <p:nvPr>
            <p:ph type="ftr" sz="quarter" idx="2"/>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6406" tIns="8204" rIns="16406" bIns="8204" numCol="1" anchor="b" anchorCtr="0" compatLnSpc="1">
            <a:prstTxWarp prst="textNoShape">
              <a:avLst/>
            </a:prstTxWarp>
          </a:bodyPr>
          <a:lstStyle>
            <a:lvl1pPr algn="l" defTabSz="163485">
              <a:defRPr sz="200">
                <a:solidFill>
                  <a:schemeClr val="tx1"/>
                </a:solidFill>
              </a:defRPr>
            </a:lvl1pPr>
          </a:lstStyle>
          <a:p>
            <a:pPr>
              <a:defRPr/>
            </a:pPr>
            <a:endParaRPr lang="en-US" altLang="en-US"/>
          </a:p>
        </p:txBody>
      </p:sp>
      <p:sp>
        <p:nvSpPr>
          <p:cNvPr id="16389" name="Rectangle 5"/>
          <p:cNvSpPr>
            <a:spLocks noGrp="1" noChangeArrowheads="1"/>
          </p:cNvSpPr>
          <p:nvPr>
            <p:ph type="sldNum" sz="quarter" idx="3"/>
          </p:nvPr>
        </p:nvSpPr>
        <p:spPr bwMode="auto">
          <a:xfrm>
            <a:off x="3970339"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6406" tIns="8204" rIns="16406" bIns="8204" numCol="1" anchor="b" anchorCtr="0" compatLnSpc="1">
            <a:prstTxWarp prst="textNoShape">
              <a:avLst/>
            </a:prstTxWarp>
          </a:bodyPr>
          <a:lstStyle>
            <a:lvl1pPr algn="r" defTabSz="163485">
              <a:defRPr sz="200">
                <a:solidFill>
                  <a:schemeClr val="tx1"/>
                </a:solidFill>
              </a:defRPr>
            </a:lvl1pPr>
          </a:lstStyle>
          <a:p>
            <a:pPr>
              <a:defRPr/>
            </a:pPr>
            <a:fld id="{90F63A62-B727-49D4-A4BD-DD003D29F2E2}" type="slidenum">
              <a:rPr lang="en-US" altLang="en-US"/>
              <a:pPr>
                <a:defRPr/>
              </a:pPr>
              <a:t>‹#›</a:t>
            </a:fld>
            <a:endParaRPr lang="en-US" altLang="en-US" dirty="0"/>
          </a:p>
        </p:txBody>
      </p:sp>
    </p:spTree>
    <p:extLst>
      <p:ext uri="{BB962C8B-B14F-4D97-AF65-F5344CB8AC3E}">
        <p14:creationId xmlns:p14="http://schemas.microsoft.com/office/powerpoint/2010/main" val="700746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2" tIns="45705" rIns="91412" bIns="45705" numCol="1" anchor="t" anchorCtr="0" compatLnSpc="1">
            <a:prstTxWarp prst="textNoShape">
              <a:avLst/>
            </a:prstTxWarp>
          </a:bodyPr>
          <a:lstStyle>
            <a:lvl1pPr algn="l" defTabSz="912661">
              <a:defRPr sz="1200">
                <a:solidFill>
                  <a:schemeClr val="tx1"/>
                </a:solidFill>
              </a:defRPr>
            </a:lvl1pPr>
          </a:lstStyle>
          <a:p>
            <a:pPr>
              <a:defRPr/>
            </a:pPr>
            <a:endParaRPr lang="en-US" altLang="en-US"/>
          </a:p>
        </p:txBody>
      </p:sp>
      <p:sp>
        <p:nvSpPr>
          <p:cNvPr id="27651" name="Rectangle 3"/>
          <p:cNvSpPr>
            <a:spLocks noGrp="1" noChangeArrowheads="1"/>
          </p:cNvSpPr>
          <p:nvPr>
            <p:ph type="dt" idx="1"/>
          </p:nvPr>
        </p:nvSpPr>
        <p:spPr bwMode="auto">
          <a:xfrm>
            <a:off x="3970339"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2" tIns="45705" rIns="91412" bIns="45705" numCol="1" anchor="t" anchorCtr="0" compatLnSpc="1">
            <a:prstTxWarp prst="textNoShape">
              <a:avLst/>
            </a:prstTxWarp>
          </a:bodyPr>
          <a:lstStyle>
            <a:lvl1pPr algn="r" defTabSz="912661">
              <a:defRPr sz="1200">
                <a:solidFill>
                  <a:schemeClr val="tx1"/>
                </a:solidFill>
              </a:defRPr>
            </a:lvl1pPr>
          </a:lstStyle>
          <a:p>
            <a:pPr>
              <a:defRPr/>
            </a:pPr>
            <a:endParaRPr lang="en-US" altLang="en-US"/>
          </a:p>
        </p:txBody>
      </p:sp>
      <p:sp>
        <p:nvSpPr>
          <p:cNvPr id="30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p:cNvSpPr>
            <a:spLocks noGrp="1" noChangeArrowheads="1"/>
          </p:cNvSpPr>
          <p:nvPr>
            <p:ph type="body" sz="quarter" idx="3"/>
          </p:nvPr>
        </p:nvSpPr>
        <p:spPr bwMode="auto">
          <a:xfrm>
            <a:off x="701675" y="4416426"/>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2" tIns="45705" rIns="91412" bIns="45705"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7654"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2" tIns="45705" rIns="91412" bIns="45705" numCol="1" anchor="b" anchorCtr="0" compatLnSpc="1">
            <a:prstTxWarp prst="textNoShape">
              <a:avLst/>
            </a:prstTxWarp>
          </a:bodyPr>
          <a:lstStyle>
            <a:lvl1pPr algn="l" defTabSz="912661">
              <a:defRPr sz="1200">
                <a:solidFill>
                  <a:schemeClr val="tx1"/>
                </a:solidFill>
              </a:defRPr>
            </a:lvl1pPr>
          </a:lstStyle>
          <a:p>
            <a:pPr>
              <a:defRPr/>
            </a:pPr>
            <a:endParaRPr lang="en-US" altLang="en-US"/>
          </a:p>
        </p:txBody>
      </p:sp>
      <p:sp>
        <p:nvSpPr>
          <p:cNvPr id="27655" name="Rectangle 7"/>
          <p:cNvSpPr>
            <a:spLocks noGrp="1" noChangeArrowheads="1"/>
          </p:cNvSpPr>
          <p:nvPr>
            <p:ph type="sldNum" sz="quarter" idx="5"/>
          </p:nvPr>
        </p:nvSpPr>
        <p:spPr bwMode="auto">
          <a:xfrm>
            <a:off x="3970339"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2" tIns="45705" rIns="91412" bIns="45705" numCol="1" anchor="b" anchorCtr="0" compatLnSpc="1">
            <a:prstTxWarp prst="textNoShape">
              <a:avLst/>
            </a:prstTxWarp>
          </a:bodyPr>
          <a:lstStyle>
            <a:lvl1pPr algn="r" defTabSz="912661">
              <a:defRPr sz="1200">
                <a:solidFill>
                  <a:schemeClr val="tx1"/>
                </a:solidFill>
              </a:defRPr>
            </a:lvl1pPr>
          </a:lstStyle>
          <a:p>
            <a:pPr>
              <a:defRPr/>
            </a:pPr>
            <a:fld id="{A0CEA65B-B6BC-473D-89F5-1846C6E49C87}" type="slidenum">
              <a:rPr lang="en-US" altLang="en-US"/>
              <a:pPr>
                <a:defRPr/>
              </a:pPr>
              <a:t>‹#›</a:t>
            </a:fld>
            <a:endParaRPr lang="en-US" altLang="en-US" dirty="0"/>
          </a:p>
        </p:txBody>
      </p:sp>
    </p:spTree>
    <p:extLst>
      <p:ext uri="{BB962C8B-B14F-4D97-AF65-F5344CB8AC3E}">
        <p14:creationId xmlns:p14="http://schemas.microsoft.com/office/powerpoint/2010/main" val="11510552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lgn="l" defTabSz="912661" eaLnBrk="0" hangingPunct="0">
              <a:spcBef>
                <a:spcPct val="30000"/>
              </a:spcBef>
              <a:defRPr sz="1200">
                <a:solidFill>
                  <a:schemeClr val="tx1"/>
                </a:solidFill>
                <a:latin typeface="Arial" charset="0"/>
              </a:defRPr>
            </a:lvl1pPr>
            <a:lvl2pPr marL="742826" indent="-285703" algn="l" defTabSz="912661" eaLnBrk="0" hangingPunct="0">
              <a:spcBef>
                <a:spcPct val="30000"/>
              </a:spcBef>
              <a:defRPr sz="1200">
                <a:solidFill>
                  <a:schemeClr val="tx1"/>
                </a:solidFill>
                <a:latin typeface="Arial" charset="0"/>
              </a:defRPr>
            </a:lvl2pPr>
            <a:lvl3pPr marL="1142809" indent="-228562" algn="l" defTabSz="912661" eaLnBrk="0" hangingPunct="0">
              <a:spcBef>
                <a:spcPct val="30000"/>
              </a:spcBef>
              <a:defRPr sz="1200">
                <a:solidFill>
                  <a:schemeClr val="tx1"/>
                </a:solidFill>
                <a:latin typeface="Arial" charset="0"/>
              </a:defRPr>
            </a:lvl3pPr>
            <a:lvl4pPr marL="1599934" indent="-228562" algn="l" defTabSz="912661" eaLnBrk="0" hangingPunct="0">
              <a:spcBef>
                <a:spcPct val="30000"/>
              </a:spcBef>
              <a:defRPr sz="1200">
                <a:solidFill>
                  <a:schemeClr val="tx1"/>
                </a:solidFill>
                <a:latin typeface="Arial" charset="0"/>
              </a:defRPr>
            </a:lvl4pPr>
            <a:lvl5pPr marL="2057058" indent="-228562" algn="l" defTabSz="912661" eaLnBrk="0" hangingPunct="0">
              <a:spcBef>
                <a:spcPct val="30000"/>
              </a:spcBef>
              <a:defRPr sz="1200">
                <a:solidFill>
                  <a:schemeClr val="tx1"/>
                </a:solidFill>
                <a:latin typeface="Arial" charset="0"/>
              </a:defRPr>
            </a:lvl5pPr>
            <a:lvl6pPr marL="2514181" indent="-228562" defTabSz="912661" eaLnBrk="0" fontAlgn="base" hangingPunct="0">
              <a:spcBef>
                <a:spcPct val="30000"/>
              </a:spcBef>
              <a:spcAft>
                <a:spcPct val="0"/>
              </a:spcAft>
              <a:defRPr sz="1200">
                <a:solidFill>
                  <a:schemeClr val="tx1"/>
                </a:solidFill>
                <a:latin typeface="Arial" charset="0"/>
              </a:defRPr>
            </a:lvl6pPr>
            <a:lvl7pPr marL="2971306" indent="-228562" defTabSz="912661" eaLnBrk="0" fontAlgn="base" hangingPunct="0">
              <a:spcBef>
                <a:spcPct val="30000"/>
              </a:spcBef>
              <a:spcAft>
                <a:spcPct val="0"/>
              </a:spcAft>
              <a:defRPr sz="1200">
                <a:solidFill>
                  <a:schemeClr val="tx1"/>
                </a:solidFill>
                <a:latin typeface="Arial" charset="0"/>
              </a:defRPr>
            </a:lvl7pPr>
            <a:lvl8pPr marL="3428429" indent="-228562" defTabSz="912661" eaLnBrk="0" fontAlgn="base" hangingPunct="0">
              <a:spcBef>
                <a:spcPct val="30000"/>
              </a:spcBef>
              <a:spcAft>
                <a:spcPct val="0"/>
              </a:spcAft>
              <a:defRPr sz="1200">
                <a:solidFill>
                  <a:schemeClr val="tx1"/>
                </a:solidFill>
                <a:latin typeface="Arial" charset="0"/>
              </a:defRPr>
            </a:lvl8pPr>
            <a:lvl9pPr marL="3885553" indent="-228562" defTabSz="912661"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8099C963-4DC1-4BE4-BAC9-502314578BF7}" type="slidenum">
              <a:rPr lang="en-US" altLang="en-US" smtClean="0"/>
              <a:pPr algn="r" eaLnBrk="1" hangingPunct="1">
                <a:spcBef>
                  <a:spcPct val="0"/>
                </a:spcBef>
              </a:pPr>
              <a:t>1</a:t>
            </a:fld>
            <a:endParaRPr lang="en-US"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2417094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a:t>Click to edit Master title style</a:t>
            </a:r>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729E96D-9669-4113-80DD-063B51D50F36}" type="slidenum">
              <a:rPr lang="en-US" altLang="en-US"/>
              <a:pPr>
                <a:defRPr/>
              </a:pPr>
              <a:t>‹#›</a:t>
            </a:fld>
            <a:endParaRPr lang="en-US" altLang="en-US" dirty="0"/>
          </a:p>
        </p:txBody>
      </p:sp>
      <p:sp>
        <p:nvSpPr>
          <p:cNvPr id="8" name="TextBox 7">
            <a:extLst>
              <a:ext uri="{FF2B5EF4-FFF2-40B4-BE49-F238E27FC236}">
                <a16:creationId xmlns:a16="http://schemas.microsoft.com/office/drawing/2014/main" id="{14CDAC07-39EF-4D2E-8698-36C3E7ADFC58}"/>
              </a:ext>
            </a:extLst>
          </p:cNvPr>
          <p:cNvSpPr txBox="1"/>
          <p:nvPr userDrawn="1"/>
        </p:nvSpPr>
        <p:spPr>
          <a:xfrm rot="19062041">
            <a:off x="4194762" y="18415206"/>
            <a:ext cx="27432000" cy="1446550"/>
          </a:xfrm>
          <a:prstGeom prst="rect">
            <a:avLst/>
          </a:prstGeom>
          <a:noFill/>
        </p:spPr>
        <p:txBody>
          <a:bodyPr wrap="square" rtlCol="0">
            <a:spAutoFit/>
          </a:bodyPr>
          <a:lstStyle/>
          <a:p>
            <a:r>
              <a:rPr lang="en-US" sz="8800" dirty="0">
                <a:latin typeface="Calibri" panose="020F0502020204030204" pitchFamily="34" charset="0"/>
                <a:cs typeface="Calibri" panose="020F0502020204030204" pitchFamily="34" charset="0"/>
              </a:rPr>
              <a:t>DRAFT</a:t>
            </a:r>
          </a:p>
        </p:txBody>
      </p:sp>
    </p:spTree>
    <p:extLst>
      <p:ext uri="{BB962C8B-B14F-4D97-AF65-F5344CB8AC3E}">
        <p14:creationId xmlns:p14="http://schemas.microsoft.com/office/powerpoint/2010/main" val="2520152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A677DE5-D08A-4EF9-BA9A-1922B37B01A3}" type="slidenum">
              <a:rPr lang="en-US" altLang="en-US"/>
              <a:pPr>
                <a:defRPr/>
              </a:pPr>
              <a:t>‹#›</a:t>
            </a:fld>
            <a:endParaRPr lang="en-US" altLang="en-US" dirty="0"/>
          </a:p>
        </p:txBody>
      </p:sp>
    </p:spTree>
    <p:extLst>
      <p:ext uri="{BB962C8B-B14F-4D97-AF65-F5344CB8AC3E}">
        <p14:creationId xmlns:p14="http://schemas.microsoft.com/office/powerpoint/2010/main" val="3975695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1319213"/>
            <a:ext cx="9874250" cy="280876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5513" y="1319213"/>
            <a:ext cx="29473525" cy="280876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D2ECB1E-37F8-4281-BB6E-571AC874F87B}" type="slidenum">
              <a:rPr lang="en-US" altLang="en-US"/>
              <a:pPr>
                <a:defRPr/>
              </a:pPr>
              <a:t>‹#›</a:t>
            </a:fld>
            <a:endParaRPr lang="en-US" altLang="en-US" dirty="0"/>
          </a:p>
        </p:txBody>
      </p:sp>
    </p:spTree>
    <p:extLst>
      <p:ext uri="{BB962C8B-B14F-4D97-AF65-F5344CB8AC3E}">
        <p14:creationId xmlns:p14="http://schemas.microsoft.com/office/powerpoint/2010/main" val="3298752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B680312-307B-4CAE-BE13-C2CBC60F89C5}" type="slidenum">
              <a:rPr lang="en-US" altLang="en-US"/>
              <a:pPr>
                <a:defRPr/>
              </a:pPr>
              <a:t>‹#›</a:t>
            </a:fld>
            <a:endParaRPr lang="en-US" altLang="en-US" dirty="0"/>
          </a:p>
        </p:txBody>
      </p:sp>
    </p:spTree>
    <p:extLst>
      <p:ext uri="{BB962C8B-B14F-4D97-AF65-F5344CB8AC3E}">
        <p14:creationId xmlns:p14="http://schemas.microsoft.com/office/powerpoint/2010/main" val="2467534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198959D-D802-4635-B543-8B296F187D6E}" type="slidenum">
              <a:rPr lang="en-US" altLang="en-US"/>
              <a:pPr>
                <a:defRPr/>
              </a:pPr>
              <a:t>‹#›</a:t>
            </a:fld>
            <a:endParaRPr lang="en-US" altLang="en-US" dirty="0"/>
          </a:p>
        </p:txBody>
      </p:sp>
    </p:spTree>
    <p:extLst>
      <p:ext uri="{BB962C8B-B14F-4D97-AF65-F5344CB8AC3E}">
        <p14:creationId xmlns:p14="http://schemas.microsoft.com/office/powerpoint/2010/main" val="2242185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5513" y="7680325"/>
            <a:ext cx="19673887" cy="2172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0" y="7680325"/>
            <a:ext cx="19673888" cy="21726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73C7E1CF-282F-4D33-AD7D-1056A0E227CA}" type="slidenum">
              <a:rPr lang="en-US" altLang="en-US"/>
              <a:pPr>
                <a:defRPr/>
              </a:pPr>
              <a:t>‹#›</a:t>
            </a:fld>
            <a:endParaRPr lang="en-US" altLang="en-US" dirty="0"/>
          </a:p>
        </p:txBody>
      </p:sp>
    </p:spTree>
    <p:extLst>
      <p:ext uri="{BB962C8B-B14F-4D97-AF65-F5344CB8AC3E}">
        <p14:creationId xmlns:p14="http://schemas.microsoft.com/office/powerpoint/2010/main" val="154941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2DAB1544-8BC4-423C-8142-7E4C2DD5356F}" type="slidenum">
              <a:rPr lang="en-US" altLang="en-US"/>
              <a:pPr>
                <a:defRPr/>
              </a:pPr>
              <a:t>‹#›</a:t>
            </a:fld>
            <a:endParaRPr lang="en-US" altLang="en-US" dirty="0"/>
          </a:p>
        </p:txBody>
      </p:sp>
    </p:spTree>
    <p:extLst>
      <p:ext uri="{BB962C8B-B14F-4D97-AF65-F5344CB8AC3E}">
        <p14:creationId xmlns:p14="http://schemas.microsoft.com/office/powerpoint/2010/main" val="3197698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650565E3-DC11-4C64-972B-8D32552EB18F}" type="slidenum">
              <a:rPr lang="en-US" altLang="en-US"/>
              <a:pPr>
                <a:defRPr/>
              </a:pPr>
              <a:t>‹#›</a:t>
            </a:fld>
            <a:endParaRPr lang="en-US" altLang="en-US" dirty="0"/>
          </a:p>
        </p:txBody>
      </p:sp>
    </p:spTree>
    <p:extLst>
      <p:ext uri="{BB962C8B-B14F-4D97-AF65-F5344CB8AC3E}">
        <p14:creationId xmlns:p14="http://schemas.microsoft.com/office/powerpoint/2010/main" val="3160249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55C0D931-71E6-4B79-A32D-B4A658A65D55}" type="slidenum">
              <a:rPr lang="en-US" altLang="en-US"/>
              <a:pPr>
                <a:defRPr/>
              </a:pPr>
              <a:t>‹#›</a:t>
            </a:fld>
            <a:endParaRPr lang="en-US" altLang="en-US" dirty="0"/>
          </a:p>
        </p:txBody>
      </p:sp>
    </p:spTree>
    <p:extLst>
      <p:ext uri="{BB962C8B-B14F-4D97-AF65-F5344CB8AC3E}">
        <p14:creationId xmlns:p14="http://schemas.microsoft.com/office/powerpoint/2010/main" val="1001236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77EEA8F-BE1E-450E-968E-AA45F6EB3147}" type="slidenum">
              <a:rPr lang="en-US" altLang="en-US"/>
              <a:pPr>
                <a:defRPr/>
              </a:pPr>
              <a:t>‹#›</a:t>
            </a:fld>
            <a:endParaRPr lang="en-US" altLang="en-US" dirty="0"/>
          </a:p>
        </p:txBody>
      </p:sp>
    </p:spTree>
    <p:extLst>
      <p:ext uri="{BB962C8B-B14F-4D97-AF65-F5344CB8AC3E}">
        <p14:creationId xmlns:p14="http://schemas.microsoft.com/office/powerpoint/2010/main" val="1693115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5BDD4227-1AD3-4420-9323-9662E96D2A3C}" type="slidenum">
              <a:rPr lang="en-US" altLang="en-US"/>
              <a:pPr>
                <a:defRPr/>
              </a:pPr>
              <a:t>‹#›</a:t>
            </a:fld>
            <a:endParaRPr lang="en-US" altLang="en-US" dirty="0"/>
          </a:p>
        </p:txBody>
      </p:sp>
    </p:spTree>
    <p:extLst>
      <p:ext uri="{BB962C8B-B14F-4D97-AF65-F5344CB8AC3E}">
        <p14:creationId xmlns:p14="http://schemas.microsoft.com/office/powerpoint/2010/main" val="1236120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5513" y="1319213"/>
            <a:ext cx="39500175"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010" tIns="40005" rIns="80010" bIns="40005"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2195513" y="7680325"/>
            <a:ext cx="39500175" cy="21726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010" tIns="40005" rIns="80010" bIns="40005"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2195513" y="29978350"/>
            <a:ext cx="10239375"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010" tIns="40005" rIns="80010" bIns="40005" numCol="1" anchor="t" anchorCtr="0" compatLnSpc="1">
            <a:prstTxWarp prst="textNoShape">
              <a:avLst/>
            </a:prstTxWarp>
          </a:bodyPr>
          <a:lstStyle>
            <a:lvl1pPr algn="l" defTabSz="800100">
              <a:defRPr sz="1200">
                <a:solidFill>
                  <a:schemeClr val="tx1"/>
                </a:solidFill>
              </a:defRPr>
            </a:lvl1pPr>
          </a:lstStyle>
          <a:p>
            <a:pPr>
              <a:defRPr/>
            </a:pPr>
            <a:endParaRPr lang="en-US" altLang="en-US"/>
          </a:p>
        </p:txBody>
      </p:sp>
      <p:sp>
        <p:nvSpPr>
          <p:cNvPr id="1029" name="Rectangle 5"/>
          <p:cNvSpPr>
            <a:spLocks noGrp="1" noChangeArrowheads="1"/>
          </p:cNvSpPr>
          <p:nvPr>
            <p:ph type="ftr" sz="quarter" idx="3"/>
          </p:nvPr>
        </p:nvSpPr>
        <p:spPr bwMode="auto">
          <a:xfrm>
            <a:off x="14997113" y="29978350"/>
            <a:ext cx="13896975"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010" tIns="40005" rIns="80010" bIns="40005" numCol="1" anchor="t" anchorCtr="0" compatLnSpc="1">
            <a:prstTxWarp prst="textNoShape">
              <a:avLst/>
            </a:prstTxWarp>
          </a:bodyPr>
          <a:lstStyle>
            <a:lvl1pPr defTabSz="800100">
              <a:defRPr sz="1200">
                <a:solidFill>
                  <a:schemeClr val="tx1"/>
                </a:solidFill>
              </a:defRPr>
            </a:lvl1pPr>
          </a:lstStyle>
          <a:p>
            <a:pPr>
              <a:defRPr/>
            </a:pPr>
            <a:endParaRPr lang="en-US" altLang="en-US"/>
          </a:p>
        </p:txBody>
      </p:sp>
      <p:sp>
        <p:nvSpPr>
          <p:cNvPr id="1030" name="Rectangle 6"/>
          <p:cNvSpPr>
            <a:spLocks noGrp="1" noChangeArrowheads="1"/>
          </p:cNvSpPr>
          <p:nvPr>
            <p:ph type="sldNum" sz="quarter" idx="4"/>
          </p:nvPr>
        </p:nvSpPr>
        <p:spPr bwMode="auto">
          <a:xfrm>
            <a:off x="31456313" y="29978350"/>
            <a:ext cx="10239375"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0010" tIns="40005" rIns="80010" bIns="40005" numCol="1" anchor="t" anchorCtr="0" compatLnSpc="1">
            <a:prstTxWarp prst="textNoShape">
              <a:avLst/>
            </a:prstTxWarp>
          </a:bodyPr>
          <a:lstStyle>
            <a:lvl1pPr algn="r" defTabSz="800100">
              <a:defRPr sz="1200">
                <a:solidFill>
                  <a:schemeClr val="tx1"/>
                </a:solidFill>
              </a:defRPr>
            </a:lvl1pPr>
          </a:lstStyle>
          <a:p>
            <a:pPr>
              <a:defRPr/>
            </a:pPr>
            <a:fld id="{9DD8D322-626B-4D7E-910A-0B1E07365DA1}" type="slidenum">
              <a:rPr lang="en-US" altLang="en-US"/>
              <a:pPr>
                <a:defRPr/>
              </a:pPr>
              <a:t>‹#›</a:t>
            </a:fld>
            <a:endParaRPr lang="en-US" altLang="en-US" dirty="0"/>
          </a:p>
        </p:txBody>
      </p:sp>
      <p:sp>
        <p:nvSpPr>
          <p:cNvPr id="7" name="TextBox 6">
            <a:extLst>
              <a:ext uri="{FF2B5EF4-FFF2-40B4-BE49-F238E27FC236}">
                <a16:creationId xmlns:a16="http://schemas.microsoft.com/office/drawing/2014/main" id="{5DE6D4C1-0E5E-4736-99F1-E88F160E422C}"/>
              </a:ext>
            </a:extLst>
          </p:cNvPr>
          <p:cNvSpPr txBox="1"/>
          <p:nvPr userDrawn="1"/>
        </p:nvSpPr>
        <p:spPr>
          <a:xfrm rot="19062041">
            <a:off x="7431257" y="13043464"/>
            <a:ext cx="27432000" cy="1569660"/>
          </a:xfrm>
          <a:prstGeom prst="rect">
            <a:avLst/>
          </a:prstGeom>
          <a:noFill/>
        </p:spPr>
        <p:txBody>
          <a:bodyPr wrap="square" rtlCol="0">
            <a:spAutoFit/>
          </a:bodyPr>
          <a:lstStyle/>
          <a:p>
            <a:r>
              <a:rPr lang="en-US" sz="9600" dirty="0">
                <a:latin typeface="Calibri" panose="020F0502020204030204" pitchFamily="34" charset="0"/>
                <a:cs typeface="Calibri" panose="020F0502020204030204" pitchFamily="34" charset="0"/>
              </a:rPr>
              <a:t>DRAFT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800100" rtl="0" eaLnBrk="0" fontAlgn="base" hangingPunct="0">
        <a:spcBef>
          <a:spcPct val="0"/>
        </a:spcBef>
        <a:spcAft>
          <a:spcPct val="0"/>
        </a:spcAft>
        <a:defRPr sz="3900">
          <a:solidFill>
            <a:schemeClr val="tx2"/>
          </a:solidFill>
          <a:latin typeface="+mj-lt"/>
          <a:ea typeface="+mj-ea"/>
          <a:cs typeface="+mj-cs"/>
        </a:defRPr>
      </a:lvl1pPr>
      <a:lvl2pPr algn="ctr" defTabSz="800100" rtl="0" eaLnBrk="0" fontAlgn="base" hangingPunct="0">
        <a:spcBef>
          <a:spcPct val="0"/>
        </a:spcBef>
        <a:spcAft>
          <a:spcPct val="0"/>
        </a:spcAft>
        <a:defRPr sz="3900">
          <a:solidFill>
            <a:schemeClr val="tx2"/>
          </a:solidFill>
          <a:latin typeface="Arial" charset="0"/>
        </a:defRPr>
      </a:lvl2pPr>
      <a:lvl3pPr algn="ctr" defTabSz="800100" rtl="0" eaLnBrk="0" fontAlgn="base" hangingPunct="0">
        <a:spcBef>
          <a:spcPct val="0"/>
        </a:spcBef>
        <a:spcAft>
          <a:spcPct val="0"/>
        </a:spcAft>
        <a:defRPr sz="3900">
          <a:solidFill>
            <a:schemeClr val="tx2"/>
          </a:solidFill>
          <a:latin typeface="Arial" charset="0"/>
        </a:defRPr>
      </a:lvl3pPr>
      <a:lvl4pPr algn="ctr" defTabSz="800100" rtl="0" eaLnBrk="0" fontAlgn="base" hangingPunct="0">
        <a:spcBef>
          <a:spcPct val="0"/>
        </a:spcBef>
        <a:spcAft>
          <a:spcPct val="0"/>
        </a:spcAft>
        <a:defRPr sz="3900">
          <a:solidFill>
            <a:schemeClr val="tx2"/>
          </a:solidFill>
          <a:latin typeface="Arial" charset="0"/>
        </a:defRPr>
      </a:lvl4pPr>
      <a:lvl5pPr algn="ctr" defTabSz="800100" rtl="0" eaLnBrk="0" fontAlgn="base" hangingPunct="0">
        <a:spcBef>
          <a:spcPct val="0"/>
        </a:spcBef>
        <a:spcAft>
          <a:spcPct val="0"/>
        </a:spcAft>
        <a:defRPr sz="3900">
          <a:solidFill>
            <a:schemeClr val="tx2"/>
          </a:solidFill>
          <a:latin typeface="Arial" charset="0"/>
        </a:defRPr>
      </a:lvl5pPr>
      <a:lvl6pPr marL="457200" algn="ctr" defTabSz="800100" rtl="0" fontAlgn="base">
        <a:spcBef>
          <a:spcPct val="0"/>
        </a:spcBef>
        <a:spcAft>
          <a:spcPct val="0"/>
        </a:spcAft>
        <a:defRPr sz="3900">
          <a:solidFill>
            <a:schemeClr val="tx2"/>
          </a:solidFill>
          <a:latin typeface="Arial" charset="0"/>
        </a:defRPr>
      </a:lvl6pPr>
      <a:lvl7pPr marL="914400" algn="ctr" defTabSz="800100" rtl="0" fontAlgn="base">
        <a:spcBef>
          <a:spcPct val="0"/>
        </a:spcBef>
        <a:spcAft>
          <a:spcPct val="0"/>
        </a:spcAft>
        <a:defRPr sz="3900">
          <a:solidFill>
            <a:schemeClr val="tx2"/>
          </a:solidFill>
          <a:latin typeface="Arial" charset="0"/>
        </a:defRPr>
      </a:lvl7pPr>
      <a:lvl8pPr marL="1371600" algn="ctr" defTabSz="800100" rtl="0" fontAlgn="base">
        <a:spcBef>
          <a:spcPct val="0"/>
        </a:spcBef>
        <a:spcAft>
          <a:spcPct val="0"/>
        </a:spcAft>
        <a:defRPr sz="3900">
          <a:solidFill>
            <a:schemeClr val="tx2"/>
          </a:solidFill>
          <a:latin typeface="Arial" charset="0"/>
        </a:defRPr>
      </a:lvl8pPr>
      <a:lvl9pPr marL="1828800" algn="ctr" defTabSz="800100" rtl="0" fontAlgn="base">
        <a:spcBef>
          <a:spcPct val="0"/>
        </a:spcBef>
        <a:spcAft>
          <a:spcPct val="0"/>
        </a:spcAft>
        <a:defRPr sz="3900">
          <a:solidFill>
            <a:schemeClr val="tx2"/>
          </a:solidFill>
          <a:latin typeface="Arial" charset="0"/>
        </a:defRPr>
      </a:lvl9pPr>
    </p:titleStyle>
    <p:bodyStyle>
      <a:lvl1pPr marL="300038" indent="-300038" algn="l" defTabSz="800100" rtl="0" eaLnBrk="0" fontAlgn="base" hangingPunct="0">
        <a:spcBef>
          <a:spcPct val="20000"/>
        </a:spcBef>
        <a:spcAft>
          <a:spcPct val="0"/>
        </a:spcAft>
        <a:buChar char="•"/>
        <a:defRPr sz="2800">
          <a:solidFill>
            <a:schemeClr val="tx1"/>
          </a:solidFill>
          <a:latin typeface="+mn-lt"/>
          <a:ea typeface="+mn-ea"/>
          <a:cs typeface="+mn-cs"/>
        </a:defRPr>
      </a:lvl1pPr>
      <a:lvl2pPr marL="650875" indent="-250825" algn="l" defTabSz="800100" rtl="0" eaLnBrk="0" fontAlgn="base" hangingPunct="0">
        <a:spcBef>
          <a:spcPct val="20000"/>
        </a:spcBef>
        <a:spcAft>
          <a:spcPct val="0"/>
        </a:spcAft>
        <a:buChar char="–"/>
        <a:defRPr sz="2500">
          <a:solidFill>
            <a:schemeClr val="tx1"/>
          </a:solidFill>
          <a:latin typeface="+mn-lt"/>
        </a:defRPr>
      </a:lvl2pPr>
      <a:lvl3pPr marL="1000125" indent="-200025" algn="l" defTabSz="800100" rtl="0" eaLnBrk="0" fontAlgn="base" hangingPunct="0">
        <a:spcBef>
          <a:spcPct val="20000"/>
        </a:spcBef>
        <a:spcAft>
          <a:spcPct val="0"/>
        </a:spcAft>
        <a:buChar char="•"/>
        <a:defRPr sz="2100">
          <a:solidFill>
            <a:schemeClr val="tx1"/>
          </a:solidFill>
          <a:latin typeface="+mn-lt"/>
        </a:defRPr>
      </a:lvl3pPr>
      <a:lvl4pPr marL="1400175" indent="-200025" algn="l" defTabSz="800100" rtl="0" eaLnBrk="0" fontAlgn="base" hangingPunct="0">
        <a:spcBef>
          <a:spcPct val="20000"/>
        </a:spcBef>
        <a:spcAft>
          <a:spcPct val="0"/>
        </a:spcAft>
        <a:buChar char="–"/>
        <a:defRPr>
          <a:solidFill>
            <a:schemeClr val="tx1"/>
          </a:solidFill>
          <a:latin typeface="+mn-lt"/>
        </a:defRPr>
      </a:lvl4pPr>
      <a:lvl5pPr marL="1800225" indent="-200025" algn="l" defTabSz="800100" rtl="0" eaLnBrk="0" fontAlgn="base" hangingPunct="0">
        <a:spcBef>
          <a:spcPct val="20000"/>
        </a:spcBef>
        <a:spcAft>
          <a:spcPct val="0"/>
        </a:spcAft>
        <a:buChar char="»"/>
        <a:defRPr>
          <a:solidFill>
            <a:schemeClr val="tx1"/>
          </a:solidFill>
          <a:latin typeface="+mn-lt"/>
        </a:defRPr>
      </a:lvl5pPr>
      <a:lvl6pPr marL="2257425" indent="-200025" algn="l" defTabSz="800100" rtl="0" fontAlgn="base">
        <a:spcBef>
          <a:spcPct val="20000"/>
        </a:spcBef>
        <a:spcAft>
          <a:spcPct val="0"/>
        </a:spcAft>
        <a:buChar char="»"/>
        <a:defRPr>
          <a:solidFill>
            <a:schemeClr val="tx1"/>
          </a:solidFill>
          <a:latin typeface="+mn-lt"/>
        </a:defRPr>
      </a:lvl6pPr>
      <a:lvl7pPr marL="2714625" indent="-200025" algn="l" defTabSz="800100" rtl="0" fontAlgn="base">
        <a:spcBef>
          <a:spcPct val="20000"/>
        </a:spcBef>
        <a:spcAft>
          <a:spcPct val="0"/>
        </a:spcAft>
        <a:buChar char="»"/>
        <a:defRPr>
          <a:solidFill>
            <a:schemeClr val="tx1"/>
          </a:solidFill>
          <a:latin typeface="+mn-lt"/>
        </a:defRPr>
      </a:lvl7pPr>
      <a:lvl8pPr marL="3171825" indent="-200025" algn="l" defTabSz="800100" rtl="0" fontAlgn="base">
        <a:spcBef>
          <a:spcPct val="20000"/>
        </a:spcBef>
        <a:spcAft>
          <a:spcPct val="0"/>
        </a:spcAft>
        <a:buChar char="»"/>
        <a:defRPr>
          <a:solidFill>
            <a:schemeClr val="tx1"/>
          </a:solidFill>
          <a:latin typeface="+mn-lt"/>
        </a:defRPr>
      </a:lvl8pPr>
      <a:lvl9pPr marL="3629025" indent="-200025" algn="l" defTabSz="800100"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13" Type="http://schemas.openxmlformats.org/officeDocument/2006/relationships/hyperlink" Target="https://www.cdc.gov/diabetes/prevention/pdf/NDPP_Infographic.pdf" TargetMode="External"/><Relationship Id="rId3" Type="http://schemas.openxmlformats.org/officeDocument/2006/relationships/image" Target="../media/image1.png"/><Relationship Id="rId7" Type="http://schemas.openxmlformats.org/officeDocument/2006/relationships/diagramColors" Target="../diagrams/colors1.xml"/><Relationship Id="rId12"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QuickStyle" Target="../diagrams/quickStyle1.xml"/><Relationship Id="rId11" Type="http://schemas.openxmlformats.org/officeDocument/2006/relationships/chart" Target="../charts/chart2.xml"/><Relationship Id="rId5" Type="http://schemas.openxmlformats.org/officeDocument/2006/relationships/diagramLayout" Target="../diagrams/layout1.xml"/><Relationship Id="rId10" Type="http://schemas.openxmlformats.org/officeDocument/2006/relationships/image" Target="../media/image2.PNG"/><Relationship Id="rId4" Type="http://schemas.openxmlformats.org/officeDocument/2006/relationships/diagramData" Target="../diagrams/data1.xml"/><Relationship Id="rId9"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1" name="Rectangle 30"/>
          <p:cNvSpPr/>
          <p:nvPr/>
        </p:nvSpPr>
        <p:spPr bwMode="auto">
          <a:xfrm>
            <a:off x="12367665" y="3905218"/>
            <a:ext cx="19155870" cy="25461745"/>
          </a:xfrm>
          <a:prstGeom prst="rect">
            <a:avLst/>
          </a:prstGeom>
          <a:solidFill>
            <a:srgbClr val="BBD5DC"/>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8001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a:ln>
                <a:noFill/>
              </a:ln>
              <a:solidFill>
                <a:schemeClr val="tx2"/>
              </a:solidFill>
              <a:effectLst/>
              <a:latin typeface="Arial" charset="0"/>
            </a:endParaRPr>
          </a:p>
        </p:txBody>
      </p:sp>
      <p:sp>
        <p:nvSpPr>
          <p:cNvPr id="2050" name="Rectangle 9656"/>
          <p:cNvSpPr>
            <a:spLocks noChangeArrowheads="1"/>
          </p:cNvSpPr>
          <p:nvPr/>
        </p:nvSpPr>
        <p:spPr bwMode="auto">
          <a:xfrm>
            <a:off x="11201400" y="4343400"/>
            <a:ext cx="21488400" cy="27981275"/>
          </a:xfrm>
          <a:prstGeom prst="rect">
            <a:avLst/>
          </a:prstGeom>
          <a:noFill/>
          <a:ln>
            <a:noFill/>
          </a:ln>
          <a:effectLst/>
        </p:spPr>
        <p:txBody>
          <a:bodyPr wrap="none" anchor="ctr"/>
          <a:lstStyle>
            <a:lvl1pPr algn="l" eaLnBrk="0" hangingPunct="0">
              <a:spcBef>
                <a:spcPct val="20000"/>
              </a:spcBef>
              <a:buChar char="•"/>
              <a:defRPr sz="2800">
                <a:solidFill>
                  <a:schemeClr val="tx1"/>
                </a:solidFill>
                <a:latin typeface="Arial" charset="0"/>
              </a:defRPr>
            </a:lvl1pPr>
            <a:lvl2pPr marL="742950" indent="-285750" algn="l" eaLnBrk="0" hangingPunct="0">
              <a:spcBef>
                <a:spcPct val="20000"/>
              </a:spcBef>
              <a:buChar char="–"/>
              <a:defRPr sz="2500">
                <a:solidFill>
                  <a:schemeClr val="tx1"/>
                </a:solidFill>
                <a:latin typeface="Arial" charset="0"/>
              </a:defRPr>
            </a:lvl2pPr>
            <a:lvl3pPr marL="1143000" indent="-228600" algn="l" eaLnBrk="0" hangingPunct="0">
              <a:spcBef>
                <a:spcPct val="20000"/>
              </a:spcBef>
              <a:buChar char="•"/>
              <a:defRPr sz="2100">
                <a:solidFill>
                  <a:schemeClr val="tx1"/>
                </a:solidFill>
                <a:latin typeface="Arial" charset="0"/>
              </a:defRPr>
            </a:lvl3pPr>
            <a:lvl4pPr marL="1600200" indent="-228600" algn="l" eaLnBrk="0" hangingPunct="0">
              <a:spcBef>
                <a:spcPct val="20000"/>
              </a:spcBef>
              <a:buChar char="–"/>
              <a:defRPr>
                <a:solidFill>
                  <a:schemeClr val="tx1"/>
                </a:solidFill>
                <a:latin typeface="Arial" charset="0"/>
              </a:defRPr>
            </a:lvl4pPr>
            <a:lvl5pPr marL="2057400" indent="-228600" algn="l"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spcBef>
                <a:spcPct val="0"/>
              </a:spcBef>
              <a:buFontTx/>
              <a:buNone/>
              <a:defRPr/>
            </a:pPr>
            <a:endParaRPr lang="en-US" altLang="en-US" sz="4200" dirty="0">
              <a:solidFill>
                <a:schemeClr val="tx2"/>
              </a:solidFill>
            </a:endParaRPr>
          </a:p>
        </p:txBody>
      </p:sp>
      <p:sp>
        <p:nvSpPr>
          <p:cNvPr id="26921" name="Rectangle 8489"/>
          <p:cNvSpPr>
            <a:spLocks noChangeArrowheads="1"/>
          </p:cNvSpPr>
          <p:nvPr/>
        </p:nvSpPr>
        <p:spPr bwMode="auto">
          <a:xfrm>
            <a:off x="447793" y="302792"/>
            <a:ext cx="39981749" cy="3276568"/>
          </a:xfrm>
          <a:prstGeom prst="rect">
            <a:avLst/>
          </a:prstGeom>
          <a:solidFill>
            <a:srgbClr val="00A0AF"/>
          </a:solidFill>
          <a:ln>
            <a:noFill/>
          </a:ln>
          <a:effectLst/>
        </p:spPr>
        <p:txBody>
          <a:bodyPr wrap="none" anchor="ctr"/>
          <a:lstStyle/>
          <a:p>
            <a:pPr>
              <a:defRPr/>
            </a:pPr>
            <a:endParaRPr lang="en-US" dirty="0"/>
          </a:p>
        </p:txBody>
      </p:sp>
      <p:sp>
        <p:nvSpPr>
          <p:cNvPr id="30819" name="Rectangle 10339"/>
          <p:cNvSpPr>
            <a:spLocks noChangeArrowheads="1"/>
          </p:cNvSpPr>
          <p:nvPr/>
        </p:nvSpPr>
        <p:spPr bwMode="auto">
          <a:xfrm>
            <a:off x="-50800" y="32232600"/>
            <a:ext cx="43942000" cy="685800"/>
          </a:xfrm>
          <a:prstGeom prst="rect">
            <a:avLst/>
          </a:prstGeom>
          <a:solidFill>
            <a:srgbClr val="00A0AF"/>
          </a:solidFill>
          <a:ln>
            <a:noFill/>
          </a:ln>
          <a:effectLst/>
        </p:spPr>
        <p:txBody>
          <a:bodyPr wrap="none" anchor="ctr"/>
          <a:lstStyle/>
          <a:p>
            <a:endParaRPr lang="en-US" dirty="0">
              <a:solidFill>
                <a:schemeClr val="tx2"/>
              </a:solidFill>
              <a:latin typeface="Arial"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429543" y="81350"/>
            <a:ext cx="3252045" cy="34980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5029200" y="32272069"/>
            <a:ext cx="34759004" cy="646331"/>
          </a:xfrm>
          <a:prstGeom prst="rect">
            <a:avLst/>
          </a:prstGeom>
          <a:noFill/>
        </p:spPr>
        <p:txBody>
          <a:bodyPr wrap="square" rtlCol="0">
            <a:spAutoFit/>
          </a:bodyPr>
          <a:lstStyle/>
          <a:p>
            <a:r>
              <a:rPr lang="en-US" sz="3600" dirty="0">
                <a:solidFill>
                  <a:schemeClr val="bg1"/>
                </a:solidFill>
                <a:latin typeface="Calibri" panose="020F0502020204030204" pitchFamily="34" charset="0"/>
              </a:rPr>
              <a:t>2019 Association of University Centers on Disability  (AUCD) Annual Conference, Washington, D.C. Presented November 18, 2019  </a:t>
            </a:r>
          </a:p>
        </p:txBody>
      </p:sp>
      <p:sp>
        <p:nvSpPr>
          <p:cNvPr id="48" name="Rectangle 9655"/>
          <p:cNvSpPr>
            <a:spLocks noChangeArrowheads="1"/>
          </p:cNvSpPr>
          <p:nvPr/>
        </p:nvSpPr>
        <p:spPr bwMode="auto">
          <a:xfrm>
            <a:off x="457200" y="3905218"/>
            <a:ext cx="11612880" cy="28072080"/>
          </a:xfrm>
          <a:prstGeom prst="rect">
            <a:avLst/>
          </a:prstGeom>
          <a:solidFill>
            <a:srgbClr val="BBD5DC"/>
          </a:solidFill>
          <a:ln>
            <a:noFill/>
          </a:ln>
          <a:effectLst/>
        </p:spPr>
        <p:txBody>
          <a:bodyPr wrap="none" anchor="ctr"/>
          <a:lstStyle>
            <a:lvl1pPr algn="l" eaLnBrk="0" hangingPunct="0">
              <a:spcBef>
                <a:spcPct val="20000"/>
              </a:spcBef>
              <a:buChar char="•"/>
              <a:defRPr sz="2800">
                <a:solidFill>
                  <a:schemeClr val="tx1"/>
                </a:solidFill>
                <a:latin typeface="Arial" charset="0"/>
              </a:defRPr>
            </a:lvl1pPr>
            <a:lvl2pPr marL="742950" indent="-285750" algn="l" eaLnBrk="0" hangingPunct="0">
              <a:spcBef>
                <a:spcPct val="20000"/>
              </a:spcBef>
              <a:buChar char="–"/>
              <a:defRPr sz="2500">
                <a:solidFill>
                  <a:schemeClr val="tx1"/>
                </a:solidFill>
                <a:latin typeface="Arial" charset="0"/>
              </a:defRPr>
            </a:lvl2pPr>
            <a:lvl3pPr marL="1143000" indent="-228600" algn="l" eaLnBrk="0" hangingPunct="0">
              <a:spcBef>
                <a:spcPct val="20000"/>
              </a:spcBef>
              <a:buChar char="•"/>
              <a:defRPr sz="2100">
                <a:solidFill>
                  <a:schemeClr val="tx1"/>
                </a:solidFill>
                <a:latin typeface="Arial" charset="0"/>
              </a:defRPr>
            </a:lvl3pPr>
            <a:lvl4pPr marL="1600200" indent="-228600" algn="l" eaLnBrk="0" hangingPunct="0">
              <a:spcBef>
                <a:spcPct val="20000"/>
              </a:spcBef>
              <a:buChar char="–"/>
              <a:defRPr>
                <a:solidFill>
                  <a:schemeClr val="tx1"/>
                </a:solidFill>
                <a:latin typeface="Arial" charset="0"/>
              </a:defRPr>
            </a:lvl4pPr>
            <a:lvl5pPr marL="2057400" indent="-228600" algn="l"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spcBef>
                <a:spcPct val="0"/>
              </a:spcBef>
              <a:buFontTx/>
              <a:buNone/>
              <a:defRPr/>
            </a:pPr>
            <a:endParaRPr lang="en-US" altLang="en-US" sz="4200" dirty="0">
              <a:solidFill>
                <a:schemeClr val="tx2"/>
              </a:solidFill>
            </a:endParaRPr>
          </a:p>
        </p:txBody>
      </p:sp>
      <p:sp>
        <p:nvSpPr>
          <p:cNvPr id="41" name="TextBox 40"/>
          <p:cNvSpPr txBox="1"/>
          <p:nvPr/>
        </p:nvSpPr>
        <p:spPr>
          <a:xfrm>
            <a:off x="822960" y="4343400"/>
            <a:ext cx="10833230" cy="27798297"/>
          </a:xfrm>
          <a:prstGeom prst="rect">
            <a:avLst/>
          </a:prstGeom>
          <a:solidFill>
            <a:schemeClr val="bg1"/>
          </a:solidFill>
        </p:spPr>
        <p:txBody>
          <a:bodyPr wrap="square" lIns="0" tIns="182880" rIns="457200" bIns="182880" rtlCol="0">
            <a:noAutofit/>
          </a:bodyPr>
          <a:lstStyle/>
          <a:p>
            <a:pPr lvl="0">
              <a:spcBef>
                <a:spcPts val="600"/>
              </a:spcBef>
              <a:spcAft>
                <a:spcPts val="600"/>
              </a:spcAft>
              <a:buSzPct val="120000"/>
            </a:pPr>
            <a:r>
              <a:rPr lang="en-US" altLang="en-US" sz="4400" b="1" dirty="0">
                <a:solidFill>
                  <a:schemeClr val="tx1"/>
                </a:solidFill>
                <a:latin typeface="Calibri" panose="020F0502020204030204" pitchFamily="34" charset="0"/>
              </a:rPr>
              <a:t>Background</a:t>
            </a:r>
          </a:p>
          <a:p>
            <a:pPr marL="249238" lvl="0" algn="l">
              <a:spcBef>
                <a:spcPts val="600"/>
              </a:spcBef>
              <a:spcAft>
                <a:spcPts val="600"/>
              </a:spcAft>
              <a:buSzPct val="120000"/>
              <a:defRPr/>
            </a:pPr>
            <a:r>
              <a:rPr lang="en-US" altLang="en-US" sz="3200" dirty="0">
                <a:solidFill>
                  <a:schemeClr val="tx1"/>
                </a:solidFill>
                <a:latin typeface="Calibri" panose="020F0502020204030204" pitchFamily="34" charset="0"/>
              </a:rPr>
              <a:t>The National Diabetes Prevention Program (DPP) is an evidence-based lifestyle change program designed to prevent or delay the onset of type 2 diabetes. This program helps participants develop healthy habits, such as increasing physical activity and improving nutrition in order to maintain a 5-7% weight loss and lower their A1C level. This intervention has been shown to reduce participants’ risk of developing type 2 diabetes by 58%.</a:t>
            </a:r>
            <a:r>
              <a:rPr lang="en-US" altLang="en-US" sz="3200" baseline="30000" dirty="0">
                <a:solidFill>
                  <a:schemeClr val="tx1"/>
                </a:solidFill>
                <a:latin typeface="Calibri" panose="020F0502020204030204" pitchFamily="34" charset="0"/>
              </a:rPr>
              <a:t>2</a:t>
            </a:r>
            <a:r>
              <a:rPr lang="en-US" altLang="en-US" sz="3200" dirty="0">
                <a:solidFill>
                  <a:schemeClr val="tx1"/>
                </a:solidFill>
                <a:latin typeface="Calibri" panose="020F0502020204030204" pitchFamily="34" charset="0"/>
              </a:rPr>
              <a:t>  </a:t>
            </a:r>
          </a:p>
          <a:p>
            <a:pPr marL="249238" lvl="0" algn="l">
              <a:spcBef>
                <a:spcPts val="600"/>
              </a:spcBef>
              <a:spcAft>
                <a:spcPts val="600"/>
              </a:spcAft>
              <a:buSzPct val="120000"/>
              <a:defRPr/>
            </a:pPr>
            <a:r>
              <a:rPr lang="en-US" altLang="en-US" sz="3200" dirty="0">
                <a:solidFill>
                  <a:schemeClr val="tx1"/>
                </a:solidFill>
                <a:latin typeface="Calibri" panose="020F0502020204030204" pitchFamily="34" charset="0"/>
              </a:rPr>
              <a:t>In Florida, this initiative is funded through two sources: </a:t>
            </a:r>
          </a:p>
          <a:p>
            <a:pPr marL="690563" lvl="0" indent="-441325" algn="l">
              <a:spcBef>
                <a:spcPts val="600"/>
              </a:spcBef>
              <a:spcAft>
                <a:spcPts val="600"/>
              </a:spcAft>
              <a:buSzPct val="120000"/>
              <a:buFont typeface="Arial" panose="020B0604020202020204" pitchFamily="34" charset="0"/>
              <a:buChar char="•"/>
              <a:defRPr/>
            </a:pPr>
            <a:r>
              <a:rPr lang="en-US" altLang="en-US" sz="3200" dirty="0">
                <a:solidFill>
                  <a:schemeClr val="tx1"/>
                </a:solidFill>
                <a:latin typeface="Calibri" panose="020F0502020204030204" pitchFamily="34" charset="0"/>
              </a:rPr>
              <a:t>Disability and Health Program (DHP) five year CDC grant (1603) to improve the health of PWD. </a:t>
            </a:r>
          </a:p>
          <a:p>
            <a:pPr marL="623888" lvl="0" indent="-374650" algn="l">
              <a:spcBef>
                <a:spcPts val="600"/>
              </a:spcBef>
              <a:spcAft>
                <a:spcPts val="600"/>
              </a:spcAft>
              <a:buSzPct val="120000"/>
              <a:buFont typeface="Arial" panose="020B0604020202020204" pitchFamily="34" charset="0"/>
              <a:buChar char="•"/>
              <a:defRPr/>
            </a:pPr>
            <a:r>
              <a:rPr lang="en-US" altLang="en-US" sz="3200" dirty="0">
                <a:solidFill>
                  <a:schemeClr val="tx1"/>
                </a:solidFill>
                <a:latin typeface="Calibri" panose="020F0502020204030204" pitchFamily="34" charset="0"/>
              </a:rPr>
              <a:t>National Association of Chronic Disease Directors (NACDD) (1705 Grant) to implement “Prevent T2 for All” with a focus on serving minority and vulnerable populations, including PWD and persons without disabilities (PWoD). </a:t>
            </a:r>
          </a:p>
          <a:p>
            <a:pPr marL="249238" lvl="0" algn="l">
              <a:spcBef>
                <a:spcPts val="600"/>
              </a:spcBef>
              <a:spcAft>
                <a:spcPts val="600"/>
              </a:spcAft>
              <a:buSzPct val="120000"/>
              <a:defRPr/>
            </a:pPr>
            <a:endParaRPr lang="en-US" altLang="en-US" sz="4000" dirty="0">
              <a:solidFill>
                <a:schemeClr val="tx1"/>
              </a:solidFill>
              <a:latin typeface="Calibri" panose="020F0502020204030204" pitchFamily="34" charset="0"/>
            </a:endParaRPr>
          </a:p>
          <a:p>
            <a:pPr marL="249238" lvl="0" algn="l">
              <a:spcBef>
                <a:spcPts val="600"/>
              </a:spcBef>
              <a:spcAft>
                <a:spcPts val="600"/>
              </a:spcAft>
              <a:buSzPct val="120000"/>
              <a:defRPr/>
            </a:pPr>
            <a:r>
              <a:rPr lang="en-US" altLang="en-US" sz="4000" dirty="0">
                <a:solidFill>
                  <a:schemeClr val="tx1"/>
                </a:solidFill>
                <a:latin typeface="Calibri" panose="020F0502020204030204" pitchFamily="34" charset="0"/>
              </a:rPr>
              <a:t> </a:t>
            </a:r>
            <a:endParaRPr lang="en-US" sz="4400" b="1" dirty="0">
              <a:solidFill>
                <a:schemeClr val="tx1"/>
              </a:solidFill>
              <a:latin typeface="Calibri" panose="020F0502020204030204" pitchFamily="34" charset="0"/>
            </a:endParaRPr>
          </a:p>
          <a:p>
            <a:pPr lvl="0">
              <a:spcBef>
                <a:spcPts val="600"/>
              </a:spcBef>
              <a:spcAft>
                <a:spcPts val="600"/>
              </a:spcAft>
              <a:buSzPct val="120000"/>
            </a:pPr>
            <a:endParaRPr lang="en-US" sz="4400" b="1" dirty="0">
              <a:solidFill>
                <a:schemeClr val="tx1"/>
              </a:solidFill>
              <a:latin typeface="Calibri" panose="020F0502020204030204" pitchFamily="34" charset="0"/>
            </a:endParaRPr>
          </a:p>
          <a:p>
            <a:pPr marL="623888" indent="-374650" algn="l">
              <a:spcBef>
                <a:spcPts val="600"/>
              </a:spcBef>
              <a:spcAft>
                <a:spcPts val="600"/>
              </a:spcAft>
              <a:buSzPct val="120000"/>
              <a:buFont typeface="Arial" panose="020B0604020202020204" pitchFamily="34" charset="0"/>
              <a:buChar char="•"/>
              <a:defRPr/>
            </a:pPr>
            <a:endParaRPr lang="en-US" altLang="en-US" sz="3600" dirty="0">
              <a:solidFill>
                <a:schemeClr val="tx1"/>
              </a:solidFill>
              <a:latin typeface="Calibri" panose="020F0502020204030204" pitchFamily="34" charset="0"/>
            </a:endParaRPr>
          </a:p>
          <a:p>
            <a:pPr marL="623888" indent="-374650" algn="l">
              <a:spcBef>
                <a:spcPts val="600"/>
              </a:spcBef>
              <a:spcAft>
                <a:spcPts val="600"/>
              </a:spcAft>
              <a:buSzPct val="120000"/>
              <a:buFont typeface="Arial" panose="020B0604020202020204" pitchFamily="34" charset="0"/>
              <a:buChar char="•"/>
              <a:defRPr/>
            </a:pPr>
            <a:endParaRPr lang="en-US" altLang="en-US" sz="3600" dirty="0">
              <a:solidFill>
                <a:schemeClr val="tx1"/>
              </a:solidFill>
              <a:latin typeface="Calibri" panose="020F0502020204030204" pitchFamily="34" charset="0"/>
            </a:endParaRPr>
          </a:p>
          <a:p>
            <a:pPr marL="623888" indent="-374650" algn="l">
              <a:spcBef>
                <a:spcPts val="600"/>
              </a:spcBef>
              <a:spcAft>
                <a:spcPts val="600"/>
              </a:spcAft>
              <a:buSzPct val="120000"/>
              <a:buFont typeface="Arial" panose="020B0604020202020204" pitchFamily="34" charset="0"/>
              <a:buChar char="•"/>
              <a:defRPr/>
            </a:pPr>
            <a:endParaRPr lang="en-US" altLang="en-US" sz="3600" dirty="0">
              <a:solidFill>
                <a:schemeClr val="tx1"/>
              </a:solidFill>
              <a:latin typeface="Calibri" panose="020F0502020204030204" pitchFamily="34" charset="0"/>
            </a:endParaRPr>
          </a:p>
          <a:p>
            <a:pPr marL="623888" indent="-374650" algn="l">
              <a:spcBef>
                <a:spcPts val="600"/>
              </a:spcBef>
              <a:spcAft>
                <a:spcPts val="600"/>
              </a:spcAft>
              <a:buSzPct val="120000"/>
              <a:buFont typeface="Arial" panose="020B0604020202020204" pitchFamily="34" charset="0"/>
              <a:buChar char="•"/>
              <a:defRPr/>
            </a:pPr>
            <a:endParaRPr lang="en-US" altLang="en-US" sz="3600" dirty="0">
              <a:solidFill>
                <a:schemeClr val="tx1"/>
              </a:solidFill>
              <a:latin typeface="Calibri" panose="020F0502020204030204" pitchFamily="34" charset="0"/>
            </a:endParaRPr>
          </a:p>
          <a:p>
            <a:pPr marL="623888" indent="-374650" algn="l">
              <a:spcBef>
                <a:spcPts val="600"/>
              </a:spcBef>
              <a:spcAft>
                <a:spcPts val="600"/>
              </a:spcAft>
              <a:buSzPct val="120000"/>
              <a:buFont typeface="Arial" panose="020B0604020202020204" pitchFamily="34" charset="0"/>
              <a:buChar char="•"/>
              <a:defRPr/>
            </a:pPr>
            <a:endParaRPr lang="en-US" altLang="en-US" sz="3600" dirty="0">
              <a:solidFill>
                <a:schemeClr val="tx1"/>
              </a:solidFill>
              <a:latin typeface="Calibri" panose="020F0502020204030204" pitchFamily="34" charset="0"/>
            </a:endParaRPr>
          </a:p>
          <a:p>
            <a:pPr marL="623888" indent="-374650" algn="l">
              <a:spcBef>
                <a:spcPts val="600"/>
              </a:spcBef>
              <a:spcAft>
                <a:spcPts val="600"/>
              </a:spcAft>
              <a:buSzPct val="120000"/>
              <a:buFont typeface="Arial" panose="020B0604020202020204" pitchFamily="34" charset="0"/>
              <a:buChar char="•"/>
              <a:defRPr/>
            </a:pPr>
            <a:endParaRPr lang="en-US" altLang="en-US" sz="3600" dirty="0">
              <a:solidFill>
                <a:schemeClr val="tx1"/>
              </a:solidFill>
              <a:latin typeface="Calibri" panose="020F0502020204030204" pitchFamily="34" charset="0"/>
            </a:endParaRPr>
          </a:p>
          <a:p>
            <a:pPr marL="623888" indent="-374650" algn="l">
              <a:spcBef>
                <a:spcPts val="600"/>
              </a:spcBef>
              <a:spcAft>
                <a:spcPts val="600"/>
              </a:spcAft>
              <a:buSzPct val="120000"/>
              <a:buFont typeface="Arial" panose="020B0604020202020204" pitchFamily="34" charset="0"/>
              <a:buChar char="•"/>
              <a:defRPr/>
            </a:pPr>
            <a:endParaRPr lang="en-US" altLang="en-US" sz="3600" dirty="0">
              <a:solidFill>
                <a:schemeClr val="tx1"/>
              </a:solidFill>
              <a:latin typeface="Calibri" panose="020F0502020204030204" pitchFamily="34" charset="0"/>
            </a:endParaRPr>
          </a:p>
          <a:p>
            <a:pPr marL="623888" indent="-374650" algn="l">
              <a:spcBef>
                <a:spcPts val="600"/>
              </a:spcBef>
              <a:spcAft>
                <a:spcPts val="600"/>
              </a:spcAft>
              <a:buSzPct val="120000"/>
              <a:buFont typeface="Arial" panose="020B0604020202020204" pitchFamily="34" charset="0"/>
              <a:buChar char="•"/>
              <a:defRPr/>
            </a:pPr>
            <a:endParaRPr lang="en-US" altLang="en-US" sz="3600" dirty="0">
              <a:solidFill>
                <a:schemeClr val="tx1"/>
              </a:solidFill>
              <a:latin typeface="Calibri" panose="020F0502020204030204" pitchFamily="34" charset="0"/>
            </a:endParaRPr>
          </a:p>
          <a:p>
            <a:pPr marL="623888" indent="-374650" algn="l">
              <a:spcBef>
                <a:spcPts val="600"/>
              </a:spcBef>
              <a:spcAft>
                <a:spcPts val="600"/>
              </a:spcAft>
              <a:buSzPct val="120000"/>
              <a:buFont typeface="Arial" panose="020B0604020202020204" pitchFamily="34" charset="0"/>
              <a:buChar char="•"/>
              <a:defRPr/>
            </a:pPr>
            <a:endParaRPr lang="en-US" altLang="en-US" sz="3600" dirty="0">
              <a:solidFill>
                <a:schemeClr val="tx1"/>
              </a:solidFill>
              <a:latin typeface="Calibri" panose="020F0502020204030204" pitchFamily="34" charset="0"/>
            </a:endParaRPr>
          </a:p>
          <a:p>
            <a:pPr marL="623888" indent="-374650" algn="l">
              <a:spcBef>
                <a:spcPts val="600"/>
              </a:spcBef>
              <a:spcAft>
                <a:spcPts val="600"/>
              </a:spcAft>
              <a:buSzPct val="120000"/>
              <a:buFont typeface="Arial" panose="020B0604020202020204" pitchFamily="34" charset="0"/>
              <a:buChar char="•"/>
              <a:defRPr/>
            </a:pPr>
            <a:endParaRPr lang="en-US" altLang="en-US" sz="3600" dirty="0">
              <a:solidFill>
                <a:schemeClr val="tx1"/>
              </a:solidFill>
              <a:latin typeface="Calibri" panose="020F0502020204030204" pitchFamily="34" charset="0"/>
            </a:endParaRPr>
          </a:p>
          <a:p>
            <a:pPr marL="623888" indent="-374650" algn="l">
              <a:spcBef>
                <a:spcPts val="600"/>
              </a:spcBef>
              <a:spcAft>
                <a:spcPts val="600"/>
              </a:spcAft>
              <a:buSzPct val="120000"/>
              <a:buFont typeface="Arial" panose="020B0604020202020204" pitchFamily="34" charset="0"/>
              <a:buChar char="•"/>
              <a:defRPr/>
            </a:pPr>
            <a:endParaRPr lang="en-US" altLang="en-US" sz="3600" dirty="0">
              <a:solidFill>
                <a:schemeClr val="tx1"/>
              </a:solidFill>
              <a:latin typeface="Calibri" panose="020F0502020204030204" pitchFamily="34" charset="0"/>
            </a:endParaRPr>
          </a:p>
          <a:p>
            <a:pPr marL="623888" indent="-374650" algn="l">
              <a:spcBef>
                <a:spcPts val="600"/>
              </a:spcBef>
              <a:spcAft>
                <a:spcPts val="600"/>
              </a:spcAft>
              <a:buSzPct val="120000"/>
              <a:buFont typeface="Arial" panose="020B0604020202020204" pitchFamily="34" charset="0"/>
              <a:buChar char="•"/>
              <a:defRPr/>
            </a:pPr>
            <a:endParaRPr lang="en-US" altLang="en-US" sz="3600" dirty="0">
              <a:solidFill>
                <a:schemeClr val="tx1"/>
              </a:solidFill>
              <a:latin typeface="Calibri" panose="020F0502020204030204" pitchFamily="34" charset="0"/>
            </a:endParaRPr>
          </a:p>
          <a:p>
            <a:pPr marL="623888" indent="-374650" algn="l">
              <a:spcBef>
                <a:spcPts val="600"/>
              </a:spcBef>
              <a:spcAft>
                <a:spcPts val="600"/>
              </a:spcAft>
              <a:buSzPct val="120000"/>
              <a:buFont typeface="Arial" panose="020B0604020202020204" pitchFamily="34" charset="0"/>
              <a:buChar char="•"/>
              <a:defRPr/>
            </a:pPr>
            <a:endParaRPr lang="en-US" altLang="en-US" sz="3600" dirty="0">
              <a:solidFill>
                <a:schemeClr val="tx1"/>
              </a:solidFill>
              <a:latin typeface="Calibri" panose="020F0502020204030204" pitchFamily="34" charset="0"/>
            </a:endParaRPr>
          </a:p>
          <a:p>
            <a:pPr marL="623888" indent="-374650" algn="l">
              <a:spcBef>
                <a:spcPts val="600"/>
              </a:spcBef>
              <a:spcAft>
                <a:spcPts val="600"/>
              </a:spcAft>
              <a:buSzPct val="120000"/>
              <a:buFont typeface="Arial" panose="020B0604020202020204" pitchFamily="34" charset="0"/>
              <a:buChar char="•"/>
              <a:defRPr/>
            </a:pPr>
            <a:endParaRPr lang="en-US" altLang="en-US" sz="3600" dirty="0">
              <a:solidFill>
                <a:schemeClr val="tx1"/>
              </a:solidFill>
              <a:latin typeface="Calibri" panose="020F0502020204030204" pitchFamily="34" charset="0"/>
            </a:endParaRPr>
          </a:p>
          <a:p>
            <a:pPr marL="623888" indent="-374650" algn="l">
              <a:spcBef>
                <a:spcPts val="600"/>
              </a:spcBef>
              <a:spcAft>
                <a:spcPts val="600"/>
              </a:spcAft>
              <a:buSzPct val="120000"/>
              <a:buFont typeface="Arial" panose="020B0604020202020204" pitchFamily="34" charset="0"/>
              <a:buChar char="•"/>
              <a:defRPr/>
            </a:pPr>
            <a:endParaRPr lang="en-US" altLang="en-US" sz="3600" dirty="0">
              <a:solidFill>
                <a:schemeClr val="tx1"/>
              </a:solidFill>
              <a:latin typeface="Calibri" panose="020F0502020204030204" pitchFamily="34" charset="0"/>
            </a:endParaRPr>
          </a:p>
          <a:p>
            <a:pPr marL="623888" indent="-374650" algn="l">
              <a:spcBef>
                <a:spcPts val="600"/>
              </a:spcBef>
              <a:spcAft>
                <a:spcPts val="600"/>
              </a:spcAft>
              <a:buSzPct val="120000"/>
              <a:buFont typeface="Arial" panose="020B0604020202020204" pitchFamily="34" charset="0"/>
              <a:buChar char="•"/>
              <a:defRPr/>
            </a:pPr>
            <a:endParaRPr lang="en-US" altLang="en-US" sz="3600" dirty="0">
              <a:solidFill>
                <a:schemeClr val="tx1"/>
              </a:solidFill>
              <a:latin typeface="Calibri" panose="020F0502020204030204" pitchFamily="34" charset="0"/>
            </a:endParaRPr>
          </a:p>
          <a:p>
            <a:pPr marL="623888" indent="-374650" algn="l">
              <a:spcBef>
                <a:spcPts val="600"/>
              </a:spcBef>
              <a:spcAft>
                <a:spcPts val="600"/>
              </a:spcAft>
              <a:buSzPct val="120000"/>
              <a:buFont typeface="Arial" panose="020B0604020202020204" pitchFamily="34" charset="0"/>
              <a:buChar char="•"/>
              <a:defRPr/>
            </a:pPr>
            <a:endParaRPr lang="en-US" altLang="en-US" sz="3600" dirty="0">
              <a:solidFill>
                <a:schemeClr val="tx1"/>
              </a:solidFill>
              <a:latin typeface="Calibri" panose="020F0502020204030204" pitchFamily="34" charset="0"/>
            </a:endParaRPr>
          </a:p>
          <a:p>
            <a:pPr marL="623888" indent="-374650" algn="l">
              <a:spcBef>
                <a:spcPts val="600"/>
              </a:spcBef>
              <a:spcAft>
                <a:spcPts val="600"/>
              </a:spcAft>
              <a:buSzPct val="120000"/>
              <a:buFont typeface="Arial" panose="020B0604020202020204" pitchFamily="34" charset="0"/>
              <a:buChar char="•"/>
              <a:defRPr/>
            </a:pPr>
            <a:endParaRPr lang="en-US" altLang="en-US" sz="3600" dirty="0">
              <a:solidFill>
                <a:schemeClr val="tx1"/>
              </a:solidFill>
              <a:latin typeface="Calibri" panose="020F0502020204030204" pitchFamily="34" charset="0"/>
            </a:endParaRPr>
          </a:p>
          <a:p>
            <a:pPr marL="623888" indent="-374650" algn="l">
              <a:spcBef>
                <a:spcPts val="600"/>
              </a:spcBef>
              <a:spcAft>
                <a:spcPts val="600"/>
              </a:spcAft>
              <a:buSzPct val="120000"/>
              <a:buFont typeface="Arial" panose="020B0604020202020204" pitchFamily="34" charset="0"/>
              <a:buChar char="•"/>
              <a:defRPr/>
            </a:pPr>
            <a:endParaRPr lang="en-US" altLang="en-US" sz="3600" dirty="0">
              <a:solidFill>
                <a:schemeClr val="tx1"/>
              </a:solidFill>
              <a:latin typeface="Calibri" panose="020F0502020204030204" pitchFamily="34" charset="0"/>
            </a:endParaRPr>
          </a:p>
          <a:p>
            <a:pPr marL="623888" indent="-374650" algn="l">
              <a:spcBef>
                <a:spcPts val="600"/>
              </a:spcBef>
              <a:spcAft>
                <a:spcPts val="600"/>
              </a:spcAft>
              <a:buSzPct val="120000"/>
              <a:buFont typeface="Arial" panose="020B0604020202020204" pitchFamily="34" charset="0"/>
              <a:buChar char="•"/>
              <a:defRPr/>
            </a:pPr>
            <a:endParaRPr lang="en-US" altLang="en-US" sz="3600" dirty="0">
              <a:solidFill>
                <a:schemeClr val="tx1"/>
              </a:solidFill>
              <a:latin typeface="Calibri" panose="020F0502020204030204" pitchFamily="34" charset="0"/>
            </a:endParaRPr>
          </a:p>
          <a:p>
            <a:pPr marL="623888" indent="-374650" algn="l">
              <a:spcBef>
                <a:spcPts val="600"/>
              </a:spcBef>
              <a:spcAft>
                <a:spcPts val="600"/>
              </a:spcAft>
              <a:buSzPct val="120000"/>
              <a:buFont typeface="Arial" panose="020B0604020202020204" pitchFamily="34" charset="0"/>
              <a:buChar char="•"/>
              <a:defRPr/>
            </a:pPr>
            <a:endParaRPr lang="en-US" altLang="en-US" sz="3600" dirty="0">
              <a:solidFill>
                <a:schemeClr val="tx1"/>
              </a:solidFill>
              <a:latin typeface="Calibri" panose="020F0502020204030204" pitchFamily="34" charset="0"/>
            </a:endParaRPr>
          </a:p>
          <a:p>
            <a:pPr marL="623888" indent="-374650" algn="l">
              <a:spcBef>
                <a:spcPts val="600"/>
              </a:spcBef>
              <a:spcAft>
                <a:spcPts val="600"/>
              </a:spcAft>
              <a:buSzPct val="120000"/>
              <a:buFont typeface="Arial" panose="020B0604020202020204" pitchFamily="34" charset="0"/>
              <a:buChar char="•"/>
              <a:defRPr/>
            </a:pPr>
            <a:endParaRPr lang="en-US" altLang="en-US" sz="3600" dirty="0">
              <a:solidFill>
                <a:schemeClr val="tx1"/>
              </a:solidFill>
              <a:latin typeface="Calibri" panose="020F0502020204030204" pitchFamily="34" charset="0"/>
            </a:endParaRPr>
          </a:p>
          <a:p>
            <a:pPr marL="623888" indent="-374650" algn="l">
              <a:spcBef>
                <a:spcPts val="600"/>
              </a:spcBef>
              <a:spcAft>
                <a:spcPts val="600"/>
              </a:spcAft>
              <a:buSzPct val="120000"/>
              <a:buFont typeface="Arial" panose="020B0604020202020204" pitchFamily="34" charset="0"/>
              <a:buChar char="•"/>
              <a:defRPr/>
            </a:pPr>
            <a:endParaRPr lang="en-US" altLang="en-US" sz="3600" dirty="0">
              <a:solidFill>
                <a:schemeClr val="tx1"/>
              </a:solidFill>
              <a:latin typeface="Calibri" panose="020F0502020204030204" pitchFamily="34" charset="0"/>
            </a:endParaRPr>
          </a:p>
          <a:p>
            <a:pPr marL="623888" indent="-374650" algn="l">
              <a:spcBef>
                <a:spcPts val="600"/>
              </a:spcBef>
              <a:spcAft>
                <a:spcPts val="600"/>
              </a:spcAft>
              <a:buSzPct val="120000"/>
              <a:buFont typeface="Arial" panose="020B0604020202020204" pitchFamily="34" charset="0"/>
              <a:buChar char="•"/>
              <a:defRPr/>
            </a:pPr>
            <a:endParaRPr lang="en-US" altLang="en-US" sz="3600" dirty="0">
              <a:solidFill>
                <a:schemeClr val="tx1"/>
              </a:solidFill>
              <a:latin typeface="Calibri" panose="020F0502020204030204" pitchFamily="34" charset="0"/>
            </a:endParaRPr>
          </a:p>
          <a:p>
            <a:pPr marL="623888" indent="-374650" algn="l">
              <a:spcBef>
                <a:spcPts val="600"/>
              </a:spcBef>
              <a:spcAft>
                <a:spcPts val="600"/>
              </a:spcAft>
              <a:buSzPct val="120000"/>
              <a:buFont typeface="Arial" panose="020B0604020202020204" pitchFamily="34" charset="0"/>
              <a:buChar char="•"/>
              <a:defRPr/>
            </a:pPr>
            <a:endParaRPr lang="en-US" altLang="en-US" sz="3600" dirty="0">
              <a:solidFill>
                <a:schemeClr val="tx1"/>
              </a:solidFill>
              <a:latin typeface="Calibri" panose="020F0502020204030204" pitchFamily="34" charset="0"/>
            </a:endParaRPr>
          </a:p>
          <a:p>
            <a:pPr marL="623888" indent="-374650" algn="l">
              <a:spcBef>
                <a:spcPts val="600"/>
              </a:spcBef>
              <a:spcAft>
                <a:spcPts val="600"/>
              </a:spcAft>
              <a:buSzPct val="120000"/>
              <a:buFont typeface="Arial" panose="020B0604020202020204" pitchFamily="34" charset="0"/>
              <a:buChar char="•"/>
              <a:defRPr/>
            </a:pPr>
            <a:endParaRPr lang="en-US" altLang="en-US" sz="3600" dirty="0">
              <a:solidFill>
                <a:schemeClr val="tx1"/>
              </a:solidFill>
              <a:latin typeface="Calibri" panose="020F0502020204030204" pitchFamily="34" charset="0"/>
            </a:endParaRPr>
          </a:p>
          <a:p>
            <a:pPr marL="249238" lvl="0">
              <a:spcBef>
                <a:spcPts val="600"/>
              </a:spcBef>
              <a:spcAft>
                <a:spcPts val="600"/>
              </a:spcAft>
              <a:buSzPct val="120000"/>
              <a:defRPr/>
            </a:pPr>
            <a:endParaRPr lang="en-US" altLang="en-US" sz="3600" b="1" dirty="0">
              <a:solidFill>
                <a:schemeClr val="tx1"/>
              </a:solidFill>
              <a:latin typeface="Calibri" panose="020F0502020204030204" pitchFamily="34" charset="0"/>
            </a:endParaRPr>
          </a:p>
          <a:p>
            <a:pPr marL="249238" lvl="0">
              <a:spcBef>
                <a:spcPts val="600"/>
              </a:spcBef>
              <a:spcAft>
                <a:spcPts val="600"/>
              </a:spcAft>
              <a:buSzPct val="120000"/>
              <a:defRPr/>
            </a:pPr>
            <a:endParaRPr lang="en-US" altLang="en-US" sz="3600" b="1" dirty="0">
              <a:solidFill>
                <a:schemeClr val="tx1"/>
              </a:solidFill>
              <a:latin typeface="Calibri" panose="020F0502020204030204" pitchFamily="34" charset="0"/>
            </a:endParaRPr>
          </a:p>
          <a:p>
            <a:pPr marL="249238" lvl="0">
              <a:spcBef>
                <a:spcPts val="600"/>
              </a:spcBef>
              <a:spcAft>
                <a:spcPts val="600"/>
              </a:spcAft>
              <a:buSzPct val="120000"/>
              <a:defRPr/>
            </a:pPr>
            <a:endParaRPr lang="en-US" altLang="en-US" sz="3600" b="1" dirty="0">
              <a:solidFill>
                <a:schemeClr val="tx1"/>
              </a:solidFill>
              <a:latin typeface="Calibri" panose="020F0502020204030204" pitchFamily="34" charset="0"/>
            </a:endParaRPr>
          </a:p>
          <a:p>
            <a:pPr marL="623888" lvl="0" indent="-374650" algn="l">
              <a:spcBef>
                <a:spcPts val="600"/>
              </a:spcBef>
              <a:spcAft>
                <a:spcPts val="600"/>
              </a:spcAft>
              <a:buSzPct val="120000"/>
              <a:buFont typeface="Arial" panose="020B0604020202020204" pitchFamily="34" charset="0"/>
              <a:buChar char="•"/>
              <a:defRPr/>
            </a:pPr>
            <a:endParaRPr lang="en-US" altLang="en-US" sz="3600" dirty="0">
              <a:solidFill>
                <a:schemeClr val="tx1"/>
              </a:solidFill>
              <a:latin typeface="Calibri" panose="020F0502020204030204" pitchFamily="34" charset="0"/>
            </a:endParaRPr>
          </a:p>
          <a:p>
            <a:pPr marL="623888" lvl="0" indent="-374650" algn="l">
              <a:spcBef>
                <a:spcPts val="600"/>
              </a:spcBef>
              <a:spcAft>
                <a:spcPts val="600"/>
              </a:spcAft>
              <a:buSzPct val="120000"/>
              <a:buFont typeface="Arial" panose="020B0604020202020204" pitchFamily="34" charset="0"/>
              <a:buChar char="•"/>
              <a:defRPr/>
            </a:pPr>
            <a:endParaRPr lang="en-US" altLang="en-US" sz="3600" dirty="0">
              <a:solidFill>
                <a:schemeClr val="tx1"/>
              </a:solidFill>
              <a:latin typeface="Calibri" panose="020F0502020204030204" pitchFamily="34" charset="0"/>
            </a:endParaRPr>
          </a:p>
          <a:p>
            <a:pPr marL="249238" indent="41275" algn="l">
              <a:spcBef>
                <a:spcPts val="600"/>
              </a:spcBef>
              <a:spcAft>
                <a:spcPts val="600"/>
              </a:spcAft>
              <a:buSzPct val="120000"/>
              <a:defRPr/>
            </a:pPr>
            <a:endParaRPr lang="en-US" altLang="en-US" sz="3200" dirty="0">
              <a:solidFill>
                <a:schemeClr val="tx1"/>
              </a:solidFill>
              <a:latin typeface="Calibri" panose="020F0502020204030204" pitchFamily="34" charset="0"/>
            </a:endParaRPr>
          </a:p>
          <a:p>
            <a:pPr algn="l" eaLnBrk="1" hangingPunct="1">
              <a:spcBef>
                <a:spcPts val="600"/>
              </a:spcBef>
              <a:spcAft>
                <a:spcPts val="600"/>
              </a:spcAft>
              <a:buSzPct val="120000"/>
            </a:pPr>
            <a:endParaRPr lang="en-US" altLang="en-US" sz="3200" dirty="0">
              <a:solidFill>
                <a:schemeClr val="tx1"/>
              </a:solidFill>
              <a:latin typeface="Calibri" panose="020F0502020204030204" pitchFamily="34" charset="0"/>
            </a:endParaRPr>
          </a:p>
          <a:p>
            <a:pPr algn="l" eaLnBrk="1" hangingPunct="1">
              <a:spcBef>
                <a:spcPts val="600"/>
              </a:spcBef>
              <a:spcAft>
                <a:spcPts val="600"/>
              </a:spcAft>
              <a:buSzPct val="120000"/>
            </a:pPr>
            <a:endParaRPr lang="en-US" altLang="en-US" sz="3200" dirty="0">
              <a:solidFill>
                <a:schemeClr val="tx1"/>
              </a:solidFill>
              <a:latin typeface="Calibri" panose="020F0502020204030204" pitchFamily="34" charset="0"/>
            </a:endParaRPr>
          </a:p>
          <a:p>
            <a:pPr algn="l" eaLnBrk="1" hangingPunct="1">
              <a:spcBef>
                <a:spcPts val="600"/>
              </a:spcBef>
              <a:spcAft>
                <a:spcPts val="600"/>
              </a:spcAft>
              <a:buSzPct val="120000"/>
            </a:pPr>
            <a:endParaRPr lang="en-US" altLang="en-US" sz="3200" dirty="0">
              <a:solidFill>
                <a:schemeClr val="tx1"/>
              </a:solidFill>
              <a:latin typeface="Calibri" panose="020F0502020204030204" pitchFamily="34" charset="0"/>
            </a:endParaRPr>
          </a:p>
          <a:p>
            <a:pPr algn="l" eaLnBrk="1" hangingPunct="1">
              <a:spcBef>
                <a:spcPts val="600"/>
              </a:spcBef>
              <a:spcAft>
                <a:spcPts val="600"/>
              </a:spcAft>
              <a:buSzPct val="120000"/>
            </a:pPr>
            <a:endParaRPr lang="en-US" altLang="en-US" sz="3200" dirty="0">
              <a:solidFill>
                <a:schemeClr val="tx1"/>
              </a:solidFill>
              <a:latin typeface="Calibri" panose="020F0502020204030204" pitchFamily="34" charset="0"/>
            </a:endParaRPr>
          </a:p>
          <a:p>
            <a:pPr marL="457200" indent="-457200" algn="l" eaLnBrk="1" hangingPunct="1">
              <a:spcBef>
                <a:spcPts val="600"/>
              </a:spcBef>
              <a:spcAft>
                <a:spcPts val="600"/>
              </a:spcAft>
              <a:buSzPct val="120000"/>
              <a:buFont typeface="Arial" panose="020B0604020202020204" pitchFamily="34" charset="0"/>
              <a:buChar char="•"/>
            </a:pPr>
            <a:endParaRPr lang="en-US" altLang="en-US" sz="3200" dirty="0">
              <a:solidFill>
                <a:schemeClr val="tx1"/>
              </a:solidFill>
              <a:latin typeface="Calibri" panose="020F0502020204030204" pitchFamily="34" charset="0"/>
            </a:endParaRPr>
          </a:p>
          <a:p>
            <a:pPr marL="457200" indent="-457200" algn="l" eaLnBrk="1" hangingPunct="1">
              <a:spcBef>
                <a:spcPts val="600"/>
              </a:spcBef>
              <a:spcAft>
                <a:spcPts val="600"/>
              </a:spcAft>
              <a:buSzPct val="120000"/>
              <a:buFont typeface="Arial" panose="020B0604020202020204" pitchFamily="34" charset="0"/>
              <a:buChar char="•"/>
            </a:pPr>
            <a:endParaRPr lang="en-US" altLang="en-US" sz="3200" dirty="0">
              <a:solidFill>
                <a:schemeClr val="tx1"/>
              </a:solidFill>
              <a:latin typeface="Calibri" panose="020F0502020204030204" pitchFamily="34" charset="0"/>
            </a:endParaRPr>
          </a:p>
          <a:p>
            <a:pPr marL="457200" indent="-457200" algn="l" eaLnBrk="1" hangingPunct="1">
              <a:spcBef>
                <a:spcPts val="600"/>
              </a:spcBef>
              <a:spcAft>
                <a:spcPts val="600"/>
              </a:spcAft>
              <a:buSzPct val="120000"/>
              <a:buFont typeface="Arial" panose="020B0604020202020204" pitchFamily="34" charset="0"/>
              <a:buChar char="•"/>
            </a:pPr>
            <a:endParaRPr lang="en-US" altLang="en-US" sz="3200" dirty="0">
              <a:solidFill>
                <a:schemeClr val="tx1"/>
              </a:solidFill>
              <a:latin typeface="Calibri" panose="020F0502020204030204" pitchFamily="34" charset="0"/>
            </a:endParaRPr>
          </a:p>
          <a:p>
            <a:pPr algn="l" eaLnBrk="1" hangingPunct="1">
              <a:spcBef>
                <a:spcPts val="600"/>
              </a:spcBef>
              <a:spcAft>
                <a:spcPts val="600"/>
              </a:spcAft>
              <a:buSzPct val="120000"/>
            </a:pPr>
            <a:endParaRPr lang="en-US" altLang="en-US" sz="3200" dirty="0">
              <a:solidFill>
                <a:schemeClr val="tx1"/>
              </a:solidFill>
              <a:latin typeface="Calibri" panose="020F0502020204030204" pitchFamily="34" charset="0"/>
            </a:endParaRPr>
          </a:p>
          <a:p>
            <a:pPr algn="l" eaLnBrk="1" hangingPunct="1">
              <a:spcBef>
                <a:spcPts val="600"/>
              </a:spcBef>
              <a:spcAft>
                <a:spcPts val="600"/>
              </a:spcAft>
              <a:buSzPct val="120000"/>
            </a:pPr>
            <a:endParaRPr lang="en-US" altLang="en-US" sz="3200" dirty="0">
              <a:solidFill>
                <a:schemeClr val="tx1"/>
              </a:solidFill>
              <a:latin typeface="Calibri" panose="020F0502020204030204" pitchFamily="34" charset="0"/>
            </a:endParaRPr>
          </a:p>
          <a:p>
            <a:pPr marL="457200" indent="-457200" algn="l" eaLnBrk="1" hangingPunct="1">
              <a:spcBef>
                <a:spcPts val="600"/>
              </a:spcBef>
              <a:spcAft>
                <a:spcPts val="600"/>
              </a:spcAft>
              <a:buSzPct val="120000"/>
              <a:buFont typeface="Arial" panose="020B0604020202020204" pitchFamily="34" charset="0"/>
              <a:buChar char="•"/>
            </a:pPr>
            <a:endParaRPr lang="en-US" altLang="en-US" sz="3200" dirty="0">
              <a:solidFill>
                <a:schemeClr val="tx1"/>
              </a:solidFill>
              <a:latin typeface="Calibri" panose="020F0502020204030204" pitchFamily="34" charset="0"/>
            </a:endParaRPr>
          </a:p>
        </p:txBody>
      </p:sp>
      <p:sp>
        <p:nvSpPr>
          <p:cNvPr id="25" name="TextBox 1"/>
          <p:cNvSpPr txBox="1"/>
          <p:nvPr/>
        </p:nvSpPr>
        <p:spPr>
          <a:xfrm>
            <a:off x="569090" y="621960"/>
            <a:ext cx="40224400" cy="2862322"/>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lvl="0" algn="ctr" fontAlgn="auto">
              <a:spcBef>
                <a:spcPts val="0"/>
              </a:spcBef>
              <a:spcAft>
                <a:spcPts val="0"/>
              </a:spcAft>
            </a:pPr>
            <a:r>
              <a:rPr lang="en-US" sz="7200" b="1" dirty="0">
                <a:solidFill>
                  <a:prstClr val="white"/>
                </a:solidFill>
                <a:latin typeface="Calibri"/>
              </a:rPr>
              <a:t>Reducing the Prevalence of Diabetes Among Persons with Disabilities (PWD) in Florida, 2018</a:t>
            </a:r>
            <a:endParaRPr kumimoji="0" lang="en-US" sz="7200" b="1" i="0" u="none" strike="noStrike" kern="1200" cap="none" spc="0" normalizeH="0" baseline="0" noProof="0" dirty="0">
              <a:ln>
                <a:noFill/>
              </a:ln>
              <a:solidFill>
                <a:prstClr val="white"/>
              </a:solidFill>
              <a:effectLst/>
              <a:uLnTx/>
              <a:uFillTx/>
              <a:latin typeface="Calibri"/>
            </a:endParaRPr>
          </a:p>
          <a:p>
            <a:pPr marL="0" marR="0" lvl="0" indent="0" algn="ctr" defTabSz="438912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lumMod val="85000"/>
                  </a:prstClr>
                </a:solidFill>
                <a:effectLst/>
                <a:uLnTx/>
                <a:uFillTx/>
                <a:latin typeface="Calibri"/>
                <a:ea typeface="+mn-ea"/>
                <a:cs typeface="+mn-cs"/>
              </a:rPr>
              <a:t>Bryan Russell; Patrick Hodge, MPH; Kianga Tucker, MHA</a:t>
            </a:r>
          </a:p>
          <a:p>
            <a:pPr marL="0" marR="0" lvl="0" indent="0" algn="ctr" defTabSz="438912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prstClr val="white">
                    <a:lumMod val="85000"/>
                  </a:prstClr>
                </a:solidFill>
                <a:effectLst/>
                <a:uLnTx/>
                <a:uFillTx/>
                <a:latin typeface="Calibri"/>
                <a:ea typeface="+mn-ea"/>
                <a:cs typeface="+mn-cs"/>
              </a:rPr>
              <a:t>Florida Department of Health, Bureau of Chronic Disease Prevention</a:t>
            </a:r>
          </a:p>
        </p:txBody>
      </p:sp>
      <p:grpSp>
        <p:nvGrpSpPr>
          <p:cNvPr id="12" name="Group 11"/>
          <p:cNvGrpSpPr/>
          <p:nvPr/>
        </p:nvGrpSpPr>
        <p:grpSpPr>
          <a:xfrm>
            <a:off x="12367260" y="29666382"/>
            <a:ext cx="19156680" cy="2314403"/>
            <a:chOff x="12262337" y="29515658"/>
            <a:chExt cx="19156680" cy="2314403"/>
          </a:xfrm>
        </p:grpSpPr>
        <p:sp>
          <p:nvSpPr>
            <p:cNvPr id="13" name="Rectangle 12"/>
            <p:cNvSpPr/>
            <p:nvPr/>
          </p:nvSpPr>
          <p:spPr bwMode="auto">
            <a:xfrm>
              <a:off x="12262337" y="29515658"/>
              <a:ext cx="19156680" cy="2314403"/>
            </a:xfrm>
            <a:prstGeom prst="rect">
              <a:avLst/>
            </a:prstGeom>
            <a:solidFill>
              <a:schemeClr val="accent4">
                <a:lumMod val="40000"/>
                <a:lumOff val="60000"/>
              </a:schemeClr>
            </a:solidFill>
            <a:ln w="9525" cap="flat" cmpd="sng" algn="ctr">
              <a:no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bodyPr>
            <a:lstStyle/>
            <a:p>
              <a:pPr marL="0" marR="0" indent="0" algn="ctr" defTabSz="8001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a:ln>
                  <a:noFill/>
                </a:ln>
                <a:solidFill>
                  <a:schemeClr val="tx2"/>
                </a:solidFill>
                <a:effectLst/>
                <a:latin typeface="Arial" charset="0"/>
              </a:endParaRPr>
            </a:p>
          </p:txBody>
        </p:sp>
        <p:sp>
          <p:nvSpPr>
            <p:cNvPr id="2" name="TextBox 1"/>
            <p:cNvSpPr txBox="1"/>
            <p:nvPr/>
          </p:nvSpPr>
          <p:spPr>
            <a:xfrm>
              <a:off x="13052210" y="29641809"/>
              <a:ext cx="17975029" cy="2062103"/>
            </a:xfrm>
            <a:prstGeom prst="rect">
              <a:avLst/>
            </a:prstGeom>
            <a:noFill/>
          </p:spPr>
          <p:txBody>
            <a:bodyPr wrap="square" rtlCol="0">
              <a:spAutoFit/>
            </a:bodyPr>
            <a:lstStyle/>
            <a:p>
              <a:r>
                <a:rPr lang="en-US" sz="3200" dirty="0">
                  <a:solidFill>
                    <a:schemeClr val="tx1"/>
                  </a:solidFill>
                  <a:latin typeface="Calibri" panose="020F0502020204030204" pitchFamily="34" charset="0"/>
                </a:rPr>
                <a:t>This publication was supported by the Grant or Cooperative Agreement Number, </a:t>
              </a:r>
              <a:r>
                <a:rPr lang="en-US" sz="3200" b="1" dirty="0">
                  <a:solidFill>
                    <a:schemeClr val="tx1"/>
                  </a:solidFill>
                  <a:latin typeface="Calibri" panose="020F0502020204030204" pitchFamily="34" charset="0"/>
                </a:rPr>
                <a:t>NU27DD000012 </a:t>
              </a:r>
              <a:r>
                <a:rPr lang="en-US" sz="3200" dirty="0">
                  <a:solidFill>
                    <a:schemeClr val="tx1"/>
                  </a:solidFill>
                  <a:latin typeface="Calibri" panose="020F0502020204030204" pitchFamily="34" charset="0"/>
                </a:rPr>
                <a:t>and </a:t>
              </a:r>
              <a:r>
                <a:rPr lang="en-US" sz="3200" b="1" dirty="0">
                  <a:solidFill>
                    <a:schemeClr val="tx1"/>
                  </a:solidFill>
                  <a:latin typeface="Calibri" panose="020F0502020204030204" pitchFamily="34" charset="0"/>
                </a:rPr>
                <a:t>NU58DP006363</a:t>
              </a:r>
              <a:r>
                <a:rPr lang="en-US" sz="3200" dirty="0">
                  <a:solidFill>
                    <a:schemeClr val="tx1"/>
                  </a:solidFill>
                  <a:latin typeface="Calibri" panose="020F0502020204030204" pitchFamily="34" charset="0"/>
                </a:rPr>
                <a:t>, funded by the Centers for Disease Control and Prevention. Its contents are solely the responsibility of the authors and do not necessarily represent the official views of the Centers for Disease Control and Prevention or the U.S. Department of Health and Human Services. </a:t>
              </a:r>
            </a:p>
          </p:txBody>
        </p:sp>
      </p:grpSp>
      <p:sp>
        <p:nvSpPr>
          <p:cNvPr id="27" name="Rectangle 9655"/>
          <p:cNvSpPr>
            <a:spLocks noChangeArrowheads="1"/>
          </p:cNvSpPr>
          <p:nvPr/>
        </p:nvSpPr>
        <p:spPr bwMode="auto">
          <a:xfrm>
            <a:off x="31887888" y="3905218"/>
            <a:ext cx="11612880" cy="28072080"/>
          </a:xfrm>
          <a:prstGeom prst="rect">
            <a:avLst/>
          </a:prstGeom>
          <a:solidFill>
            <a:srgbClr val="BBD5DC"/>
          </a:solidFill>
          <a:ln>
            <a:noFill/>
          </a:ln>
          <a:effectLst/>
        </p:spPr>
        <p:txBody>
          <a:bodyPr wrap="none" anchor="ctr"/>
          <a:lstStyle>
            <a:lvl1pPr algn="l" eaLnBrk="0" hangingPunct="0">
              <a:spcBef>
                <a:spcPct val="20000"/>
              </a:spcBef>
              <a:buChar char="•"/>
              <a:defRPr sz="2800">
                <a:solidFill>
                  <a:schemeClr val="tx1"/>
                </a:solidFill>
                <a:latin typeface="Arial" charset="0"/>
              </a:defRPr>
            </a:lvl1pPr>
            <a:lvl2pPr marL="742950" indent="-285750" algn="l" eaLnBrk="0" hangingPunct="0">
              <a:spcBef>
                <a:spcPct val="20000"/>
              </a:spcBef>
              <a:buChar char="–"/>
              <a:defRPr sz="2500">
                <a:solidFill>
                  <a:schemeClr val="tx1"/>
                </a:solidFill>
                <a:latin typeface="Arial" charset="0"/>
              </a:defRPr>
            </a:lvl2pPr>
            <a:lvl3pPr marL="1143000" indent="-228600" algn="l" eaLnBrk="0" hangingPunct="0">
              <a:spcBef>
                <a:spcPct val="20000"/>
              </a:spcBef>
              <a:buChar char="•"/>
              <a:defRPr sz="2100">
                <a:solidFill>
                  <a:schemeClr val="tx1"/>
                </a:solidFill>
                <a:latin typeface="Arial" charset="0"/>
              </a:defRPr>
            </a:lvl3pPr>
            <a:lvl4pPr marL="1600200" indent="-228600" algn="l" eaLnBrk="0" hangingPunct="0">
              <a:spcBef>
                <a:spcPct val="20000"/>
              </a:spcBef>
              <a:buChar char="–"/>
              <a:defRPr>
                <a:solidFill>
                  <a:schemeClr val="tx1"/>
                </a:solidFill>
                <a:latin typeface="Arial" charset="0"/>
              </a:defRPr>
            </a:lvl4pPr>
            <a:lvl5pPr marL="2057400" indent="-228600" algn="l" eaLnBrk="0" hangingPunct="0">
              <a:spcBef>
                <a:spcPct val="20000"/>
              </a:spcBef>
              <a:buChar char="»"/>
              <a:defRPr>
                <a:solidFill>
                  <a:schemeClr val="tx1"/>
                </a:solidFill>
                <a:latin typeface="Arial" charset="0"/>
              </a:defRPr>
            </a:lvl5pPr>
            <a:lvl6pPr marL="2514600" indent="-228600" eaLnBrk="0" fontAlgn="base" hangingPunct="0">
              <a:spcBef>
                <a:spcPct val="20000"/>
              </a:spcBef>
              <a:spcAft>
                <a:spcPct val="0"/>
              </a:spcAft>
              <a:buChar char="»"/>
              <a:defRPr>
                <a:solidFill>
                  <a:schemeClr val="tx1"/>
                </a:solidFill>
                <a:latin typeface="Arial" charset="0"/>
              </a:defRPr>
            </a:lvl6pPr>
            <a:lvl7pPr marL="2971800" indent="-228600" eaLnBrk="0" fontAlgn="base" hangingPunct="0">
              <a:spcBef>
                <a:spcPct val="20000"/>
              </a:spcBef>
              <a:spcAft>
                <a:spcPct val="0"/>
              </a:spcAft>
              <a:buChar char="»"/>
              <a:defRPr>
                <a:solidFill>
                  <a:schemeClr val="tx1"/>
                </a:solidFill>
                <a:latin typeface="Arial" charset="0"/>
              </a:defRPr>
            </a:lvl7pPr>
            <a:lvl8pPr marL="3429000" indent="-228600" eaLnBrk="0" fontAlgn="base" hangingPunct="0">
              <a:spcBef>
                <a:spcPct val="20000"/>
              </a:spcBef>
              <a:spcAft>
                <a:spcPct val="0"/>
              </a:spcAft>
              <a:buChar char="»"/>
              <a:defRPr>
                <a:solidFill>
                  <a:schemeClr val="tx1"/>
                </a:solidFill>
                <a:latin typeface="Arial" charset="0"/>
              </a:defRPr>
            </a:lvl8pPr>
            <a:lvl9pPr marL="3886200" indent="-228600" eaLnBrk="0" fontAlgn="base" hangingPunct="0">
              <a:spcBef>
                <a:spcPct val="20000"/>
              </a:spcBef>
              <a:spcAft>
                <a:spcPct val="0"/>
              </a:spcAft>
              <a:buChar char="»"/>
              <a:defRPr>
                <a:solidFill>
                  <a:schemeClr val="tx1"/>
                </a:solidFill>
                <a:latin typeface="Arial" charset="0"/>
              </a:defRPr>
            </a:lvl9pPr>
          </a:lstStyle>
          <a:p>
            <a:pPr algn="ctr" eaLnBrk="1" hangingPunct="1">
              <a:spcBef>
                <a:spcPct val="0"/>
              </a:spcBef>
              <a:buFontTx/>
              <a:buNone/>
              <a:defRPr/>
            </a:pPr>
            <a:endParaRPr lang="en-US" altLang="en-US" sz="4200" dirty="0">
              <a:solidFill>
                <a:schemeClr val="tx2"/>
              </a:solidFill>
            </a:endParaRPr>
          </a:p>
        </p:txBody>
      </p:sp>
      <p:sp>
        <p:nvSpPr>
          <p:cNvPr id="30" name="TextBox 29"/>
          <p:cNvSpPr txBox="1"/>
          <p:nvPr/>
        </p:nvSpPr>
        <p:spPr>
          <a:xfrm>
            <a:off x="32253648" y="4343398"/>
            <a:ext cx="10881360" cy="27633899"/>
          </a:xfrm>
          <a:prstGeom prst="rect">
            <a:avLst/>
          </a:prstGeom>
          <a:solidFill>
            <a:schemeClr val="bg1"/>
          </a:solidFill>
        </p:spPr>
        <p:txBody>
          <a:bodyPr wrap="square" lIns="0" tIns="182880" rIns="457200" bIns="182880" rtlCol="0">
            <a:noAutofit/>
          </a:bodyPr>
          <a:lstStyle/>
          <a:p>
            <a:pPr>
              <a:spcBef>
                <a:spcPts val="600"/>
              </a:spcBef>
              <a:spcAft>
                <a:spcPts val="600"/>
              </a:spcAft>
              <a:buSzPct val="120000"/>
              <a:defRPr/>
            </a:pPr>
            <a:r>
              <a:rPr lang="en-US" altLang="en-US" sz="4400" b="1" dirty="0">
                <a:solidFill>
                  <a:schemeClr val="tx1"/>
                </a:solidFill>
                <a:latin typeface="Calibri" panose="020F0502020204030204" pitchFamily="34" charset="0"/>
              </a:rPr>
              <a:t>Barriers to Implementation</a:t>
            </a:r>
          </a:p>
          <a:p>
            <a:pPr>
              <a:spcBef>
                <a:spcPts val="600"/>
              </a:spcBef>
              <a:spcAft>
                <a:spcPts val="600"/>
              </a:spcAft>
              <a:buSzPct val="120000"/>
              <a:defRPr/>
            </a:pPr>
            <a:endParaRPr lang="en-US" sz="4400" b="1" dirty="0">
              <a:solidFill>
                <a:schemeClr val="tx1"/>
              </a:solidFill>
              <a:latin typeface="Calibri" panose="020F0502020204030204" pitchFamily="34" charset="0"/>
            </a:endParaRPr>
          </a:p>
          <a:p>
            <a:pPr>
              <a:spcBef>
                <a:spcPts val="600"/>
              </a:spcBef>
              <a:spcAft>
                <a:spcPts val="600"/>
              </a:spcAft>
              <a:buSzPct val="120000"/>
              <a:defRPr/>
            </a:pPr>
            <a:endParaRPr lang="en-US" sz="4400" b="1" dirty="0">
              <a:solidFill>
                <a:schemeClr val="tx1"/>
              </a:solidFill>
              <a:latin typeface="Calibri" panose="020F0502020204030204" pitchFamily="34" charset="0"/>
            </a:endParaRPr>
          </a:p>
          <a:p>
            <a:pPr>
              <a:spcBef>
                <a:spcPts val="600"/>
              </a:spcBef>
              <a:spcAft>
                <a:spcPts val="600"/>
              </a:spcAft>
              <a:buSzPct val="120000"/>
              <a:defRPr/>
            </a:pPr>
            <a:endParaRPr lang="en-US" sz="4400" b="1" dirty="0">
              <a:solidFill>
                <a:schemeClr val="tx1"/>
              </a:solidFill>
              <a:latin typeface="Calibri" panose="020F0502020204030204" pitchFamily="34" charset="0"/>
            </a:endParaRPr>
          </a:p>
          <a:p>
            <a:pPr>
              <a:spcBef>
                <a:spcPts val="600"/>
              </a:spcBef>
              <a:spcAft>
                <a:spcPts val="600"/>
              </a:spcAft>
              <a:buSzPct val="120000"/>
              <a:defRPr/>
            </a:pPr>
            <a:r>
              <a:rPr lang="en-US" sz="4400" b="1" dirty="0">
                <a:solidFill>
                  <a:schemeClr val="tx1"/>
                </a:solidFill>
                <a:latin typeface="Calibri" panose="020F0502020204030204" pitchFamily="34" charset="0"/>
              </a:rPr>
              <a:t>Facilitators to Implementation</a:t>
            </a:r>
          </a:p>
          <a:p>
            <a:pPr>
              <a:spcBef>
                <a:spcPts val="600"/>
              </a:spcBef>
              <a:spcAft>
                <a:spcPts val="600"/>
              </a:spcAft>
              <a:buSzPct val="120000"/>
              <a:defRPr/>
            </a:pPr>
            <a:endParaRPr lang="en-US" sz="4400" b="1" dirty="0">
              <a:solidFill>
                <a:schemeClr val="tx1"/>
              </a:solidFill>
              <a:latin typeface="Calibri" panose="020F0502020204030204" pitchFamily="34" charset="0"/>
            </a:endParaRPr>
          </a:p>
          <a:p>
            <a:pPr>
              <a:spcBef>
                <a:spcPts val="600"/>
              </a:spcBef>
              <a:spcAft>
                <a:spcPts val="600"/>
              </a:spcAft>
              <a:buSzPct val="120000"/>
              <a:defRPr/>
            </a:pPr>
            <a:endParaRPr lang="en-US" sz="4400" b="1" dirty="0">
              <a:solidFill>
                <a:schemeClr val="tx1"/>
              </a:solidFill>
              <a:latin typeface="Calibri" panose="020F0502020204030204" pitchFamily="34" charset="0"/>
            </a:endParaRPr>
          </a:p>
          <a:p>
            <a:pPr>
              <a:spcBef>
                <a:spcPts val="600"/>
              </a:spcBef>
              <a:spcAft>
                <a:spcPts val="600"/>
              </a:spcAft>
              <a:buSzPct val="120000"/>
              <a:defRPr/>
            </a:pPr>
            <a:endParaRPr lang="en-US" sz="4400" b="1" dirty="0">
              <a:solidFill>
                <a:schemeClr val="tx1"/>
              </a:solidFill>
              <a:latin typeface="Calibri" panose="020F0502020204030204" pitchFamily="34" charset="0"/>
            </a:endParaRPr>
          </a:p>
          <a:p>
            <a:pPr>
              <a:spcBef>
                <a:spcPts val="600"/>
              </a:spcBef>
              <a:spcAft>
                <a:spcPts val="600"/>
              </a:spcAft>
              <a:buSzPct val="120000"/>
              <a:defRPr/>
            </a:pPr>
            <a:endParaRPr lang="en-US" sz="4400" b="1" dirty="0">
              <a:solidFill>
                <a:schemeClr val="tx1"/>
              </a:solidFill>
              <a:latin typeface="Calibri" panose="020F0502020204030204" pitchFamily="34" charset="0"/>
            </a:endParaRPr>
          </a:p>
          <a:p>
            <a:pPr>
              <a:spcBef>
                <a:spcPts val="600"/>
              </a:spcBef>
              <a:spcAft>
                <a:spcPts val="600"/>
              </a:spcAft>
              <a:buSzPct val="120000"/>
              <a:defRPr/>
            </a:pPr>
            <a:endParaRPr lang="en-US" sz="4400" b="1" dirty="0">
              <a:solidFill>
                <a:schemeClr val="tx1"/>
              </a:solidFill>
              <a:latin typeface="Calibri" panose="020F0502020204030204" pitchFamily="34" charset="0"/>
            </a:endParaRPr>
          </a:p>
          <a:p>
            <a:pPr>
              <a:spcBef>
                <a:spcPts val="600"/>
              </a:spcBef>
              <a:spcAft>
                <a:spcPts val="600"/>
              </a:spcAft>
              <a:buSzPct val="120000"/>
              <a:defRPr/>
            </a:pPr>
            <a:endParaRPr lang="en-US" sz="4400" b="1" dirty="0">
              <a:solidFill>
                <a:schemeClr val="tx1"/>
              </a:solidFill>
              <a:latin typeface="Calibri" panose="020F0502020204030204" pitchFamily="34" charset="0"/>
            </a:endParaRPr>
          </a:p>
          <a:p>
            <a:pPr>
              <a:spcBef>
                <a:spcPts val="600"/>
              </a:spcBef>
              <a:spcAft>
                <a:spcPts val="600"/>
              </a:spcAft>
              <a:buSzPct val="120000"/>
              <a:defRPr/>
            </a:pPr>
            <a:r>
              <a:rPr lang="en-US" sz="4400" b="1" dirty="0">
                <a:solidFill>
                  <a:schemeClr val="tx1"/>
                </a:solidFill>
                <a:latin typeface="Calibri" panose="020F0502020204030204" pitchFamily="34" charset="0"/>
              </a:rPr>
              <a:t>Adapted DPP Pilot Sites, 2018</a:t>
            </a:r>
          </a:p>
          <a:p>
            <a:pPr>
              <a:spcBef>
                <a:spcPts val="600"/>
              </a:spcBef>
              <a:spcAft>
                <a:spcPts val="600"/>
              </a:spcAft>
              <a:buSzPct val="120000"/>
              <a:defRPr/>
            </a:pPr>
            <a:endParaRPr lang="en-US" sz="4400" b="1" dirty="0">
              <a:solidFill>
                <a:schemeClr val="tx1"/>
              </a:solidFill>
              <a:latin typeface="Calibri" panose="020F0502020204030204" pitchFamily="34" charset="0"/>
            </a:endParaRPr>
          </a:p>
          <a:p>
            <a:pPr>
              <a:spcBef>
                <a:spcPts val="600"/>
              </a:spcBef>
              <a:spcAft>
                <a:spcPts val="600"/>
              </a:spcAft>
              <a:buSzPct val="120000"/>
              <a:defRPr/>
            </a:pPr>
            <a:endParaRPr lang="en-US" sz="4400" b="1" dirty="0">
              <a:solidFill>
                <a:schemeClr val="tx1"/>
              </a:solidFill>
              <a:latin typeface="Calibri" panose="020F0502020204030204" pitchFamily="34" charset="0"/>
            </a:endParaRPr>
          </a:p>
          <a:p>
            <a:pPr>
              <a:spcBef>
                <a:spcPts val="600"/>
              </a:spcBef>
              <a:spcAft>
                <a:spcPts val="600"/>
              </a:spcAft>
              <a:buSzPct val="120000"/>
              <a:defRPr/>
            </a:pPr>
            <a:endParaRPr lang="en-US" sz="4400" b="1" dirty="0">
              <a:solidFill>
                <a:schemeClr val="tx1"/>
              </a:solidFill>
              <a:latin typeface="Calibri" panose="020F0502020204030204" pitchFamily="34" charset="0"/>
            </a:endParaRPr>
          </a:p>
          <a:p>
            <a:pPr marL="249238" lvl="0" algn="l">
              <a:spcBef>
                <a:spcPts val="600"/>
              </a:spcBef>
              <a:spcAft>
                <a:spcPts val="600"/>
              </a:spcAft>
              <a:buSzPct val="120000"/>
              <a:defRPr/>
            </a:pPr>
            <a:endParaRPr lang="en-US" altLang="en-US" sz="3600" dirty="0">
              <a:solidFill>
                <a:schemeClr val="tx1"/>
              </a:solidFill>
              <a:latin typeface="Calibri" panose="020F0502020204030204" pitchFamily="34" charset="0"/>
            </a:endParaRPr>
          </a:p>
          <a:p>
            <a:pPr marL="231775" lvl="0">
              <a:spcBef>
                <a:spcPts val="600"/>
              </a:spcBef>
              <a:spcAft>
                <a:spcPts val="600"/>
              </a:spcAft>
              <a:buSzPct val="120000"/>
              <a:defRPr/>
            </a:pPr>
            <a:endParaRPr lang="en-US" altLang="en-US" sz="4400" b="1" dirty="0">
              <a:solidFill>
                <a:schemeClr val="tx1"/>
              </a:solidFill>
              <a:latin typeface="Calibri" panose="020F0502020204030204" pitchFamily="34" charset="0"/>
            </a:endParaRPr>
          </a:p>
          <a:p>
            <a:pPr marL="231775" lvl="0">
              <a:spcBef>
                <a:spcPts val="600"/>
              </a:spcBef>
              <a:spcAft>
                <a:spcPts val="600"/>
              </a:spcAft>
              <a:buSzPct val="120000"/>
              <a:defRPr/>
            </a:pPr>
            <a:endParaRPr lang="en-US" altLang="en-US" sz="4400" b="1" dirty="0">
              <a:solidFill>
                <a:schemeClr val="tx1"/>
              </a:solidFill>
              <a:latin typeface="Calibri" panose="020F0502020204030204" pitchFamily="34" charset="0"/>
            </a:endParaRPr>
          </a:p>
          <a:p>
            <a:pPr marL="231775" lvl="0">
              <a:spcBef>
                <a:spcPts val="600"/>
              </a:spcBef>
              <a:spcAft>
                <a:spcPts val="600"/>
              </a:spcAft>
              <a:buSzPct val="120000"/>
              <a:defRPr/>
            </a:pPr>
            <a:endParaRPr lang="en-US" altLang="en-US" sz="4400" b="1" dirty="0">
              <a:solidFill>
                <a:schemeClr val="tx1"/>
              </a:solidFill>
              <a:latin typeface="Calibri" panose="020F0502020204030204" pitchFamily="34" charset="0"/>
            </a:endParaRPr>
          </a:p>
          <a:p>
            <a:pPr marL="231775" lvl="0">
              <a:spcBef>
                <a:spcPts val="600"/>
              </a:spcBef>
              <a:spcAft>
                <a:spcPts val="600"/>
              </a:spcAft>
              <a:buSzPct val="120000"/>
              <a:defRPr/>
            </a:pPr>
            <a:endParaRPr lang="en-US" altLang="en-US" sz="4400" b="1" dirty="0">
              <a:solidFill>
                <a:schemeClr val="tx1"/>
              </a:solidFill>
              <a:latin typeface="Calibri" panose="020F0502020204030204" pitchFamily="34" charset="0"/>
            </a:endParaRPr>
          </a:p>
          <a:p>
            <a:pPr marL="231775" lvl="0">
              <a:spcBef>
                <a:spcPts val="600"/>
              </a:spcBef>
              <a:spcAft>
                <a:spcPts val="600"/>
              </a:spcAft>
              <a:buSzPct val="120000"/>
              <a:defRPr/>
            </a:pPr>
            <a:endParaRPr lang="en-US" altLang="en-US" sz="4400" b="1" dirty="0">
              <a:solidFill>
                <a:schemeClr val="tx1"/>
              </a:solidFill>
              <a:latin typeface="Calibri" panose="020F0502020204030204" pitchFamily="34" charset="0"/>
            </a:endParaRPr>
          </a:p>
          <a:p>
            <a:pPr marL="231775" lvl="0">
              <a:spcBef>
                <a:spcPts val="600"/>
              </a:spcBef>
              <a:spcAft>
                <a:spcPts val="600"/>
              </a:spcAft>
              <a:buSzPct val="120000"/>
              <a:defRPr/>
            </a:pPr>
            <a:endParaRPr lang="en-US" altLang="en-US" sz="4400" b="1" dirty="0">
              <a:solidFill>
                <a:schemeClr val="tx1"/>
              </a:solidFill>
              <a:latin typeface="Calibri" panose="020F0502020204030204" pitchFamily="34" charset="0"/>
            </a:endParaRPr>
          </a:p>
          <a:p>
            <a:pPr marL="231775" lvl="0">
              <a:spcBef>
                <a:spcPts val="600"/>
              </a:spcBef>
              <a:spcAft>
                <a:spcPts val="600"/>
              </a:spcAft>
              <a:buSzPct val="120000"/>
              <a:defRPr/>
            </a:pPr>
            <a:endParaRPr lang="en-US" altLang="en-US" sz="4400" b="1" dirty="0">
              <a:solidFill>
                <a:schemeClr val="tx1"/>
              </a:solidFill>
              <a:latin typeface="Calibri" panose="020F0502020204030204" pitchFamily="34" charset="0"/>
            </a:endParaRPr>
          </a:p>
          <a:p>
            <a:pPr marL="231775" lvl="0">
              <a:spcBef>
                <a:spcPts val="600"/>
              </a:spcBef>
              <a:spcAft>
                <a:spcPts val="600"/>
              </a:spcAft>
              <a:buSzPct val="120000"/>
              <a:defRPr/>
            </a:pPr>
            <a:endParaRPr lang="en-US" altLang="en-US" sz="4400" b="1" dirty="0">
              <a:solidFill>
                <a:schemeClr val="tx1"/>
              </a:solidFill>
              <a:latin typeface="Calibri" panose="020F0502020204030204" pitchFamily="34" charset="0"/>
            </a:endParaRPr>
          </a:p>
          <a:p>
            <a:pPr marL="231775" lvl="0">
              <a:spcBef>
                <a:spcPts val="600"/>
              </a:spcBef>
              <a:spcAft>
                <a:spcPts val="600"/>
              </a:spcAft>
              <a:buSzPct val="120000"/>
              <a:defRPr/>
            </a:pPr>
            <a:endParaRPr lang="en-US" altLang="en-US" sz="4400" b="1" dirty="0">
              <a:solidFill>
                <a:schemeClr val="tx1"/>
              </a:solidFill>
              <a:latin typeface="Calibri" panose="020F0502020204030204" pitchFamily="34" charset="0"/>
            </a:endParaRPr>
          </a:p>
          <a:p>
            <a:pPr marL="231775" lvl="0">
              <a:spcBef>
                <a:spcPts val="600"/>
              </a:spcBef>
              <a:spcAft>
                <a:spcPts val="600"/>
              </a:spcAft>
              <a:buSzPct val="120000"/>
              <a:defRPr/>
            </a:pPr>
            <a:r>
              <a:rPr lang="en-US" altLang="en-US" sz="4400" b="1" dirty="0">
                <a:solidFill>
                  <a:schemeClr val="tx1"/>
                </a:solidFill>
                <a:latin typeface="Calibri" panose="020F0502020204030204" pitchFamily="34" charset="0"/>
              </a:rPr>
              <a:t>Next Steps/Future Plans </a:t>
            </a:r>
          </a:p>
          <a:p>
            <a:pPr marL="803275" lvl="0" indent="-571500" algn="l">
              <a:spcBef>
                <a:spcPts val="600"/>
              </a:spcBef>
              <a:spcAft>
                <a:spcPts val="600"/>
              </a:spcAft>
              <a:buSzPct val="120000"/>
              <a:buFont typeface="Arial" panose="020B0604020202020204" pitchFamily="34" charset="0"/>
              <a:buChar char="•"/>
              <a:defRPr/>
            </a:pPr>
            <a:r>
              <a:rPr lang="en-US" altLang="en-US" sz="3600" dirty="0">
                <a:solidFill>
                  <a:schemeClr val="tx1"/>
                </a:solidFill>
                <a:latin typeface="Calibri" panose="020F0502020204030204" pitchFamily="34" charset="0"/>
              </a:rPr>
              <a:t>Expand the “Prevent T2 for All” programs to CIL sites across the state. </a:t>
            </a:r>
          </a:p>
          <a:p>
            <a:pPr marL="803275" lvl="0" indent="-571500" algn="l">
              <a:spcBef>
                <a:spcPts val="600"/>
              </a:spcBef>
              <a:spcAft>
                <a:spcPts val="600"/>
              </a:spcAft>
              <a:buSzPct val="120000"/>
              <a:buFont typeface="Arial" panose="020B0604020202020204" pitchFamily="34" charset="0"/>
              <a:buChar char="•"/>
              <a:defRPr/>
            </a:pPr>
            <a:r>
              <a:rPr lang="en-US" altLang="en-US" sz="3600" dirty="0">
                <a:solidFill>
                  <a:schemeClr val="tx1"/>
                </a:solidFill>
                <a:latin typeface="Calibri" panose="020F0502020204030204" pitchFamily="34" charset="0"/>
              </a:rPr>
              <a:t>Adapt current Diabetes Self-Management Education programs to be more inclusive for persons with disabilities.  </a:t>
            </a:r>
          </a:p>
          <a:p>
            <a:pPr marL="803275" lvl="0" indent="-571500" algn="l">
              <a:spcBef>
                <a:spcPts val="600"/>
              </a:spcBef>
              <a:spcAft>
                <a:spcPts val="600"/>
              </a:spcAft>
              <a:buSzPct val="120000"/>
              <a:buFont typeface="Arial" panose="020B0604020202020204" pitchFamily="34" charset="0"/>
              <a:buChar char="•"/>
              <a:defRPr/>
            </a:pPr>
            <a:r>
              <a:rPr lang="en-US" altLang="en-US" sz="3600" dirty="0">
                <a:solidFill>
                  <a:schemeClr val="tx1"/>
                </a:solidFill>
                <a:latin typeface="Calibri" panose="020F0502020204030204" pitchFamily="34" charset="0"/>
              </a:rPr>
              <a:t>Expand participant recruitment and retention efforts.</a:t>
            </a:r>
          </a:p>
          <a:p>
            <a:pPr marL="803275" lvl="0" indent="-571500" algn="l">
              <a:spcBef>
                <a:spcPts val="600"/>
              </a:spcBef>
              <a:spcAft>
                <a:spcPts val="600"/>
              </a:spcAft>
              <a:buSzPct val="120000"/>
              <a:buFont typeface="Arial" panose="020B0604020202020204" pitchFamily="34" charset="0"/>
              <a:buChar char="•"/>
              <a:defRPr/>
            </a:pPr>
            <a:r>
              <a:rPr lang="en-US" altLang="en-US" sz="3600" dirty="0">
                <a:solidFill>
                  <a:schemeClr val="tx1"/>
                </a:solidFill>
                <a:latin typeface="Calibri" panose="020F0502020204030204" pitchFamily="34" charset="0"/>
              </a:rPr>
              <a:t>Pilot test additional inclusive DPP with alternative timelines.</a:t>
            </a:r>
          </a:p>
          <a:p>
            <a:pPr marL="1163638" lvl="1" indent="-457200" algn="l">
              <a:spcBef>
                <a:spcPts val="600"/>
              </a:spcBef>
              <a:spcAft>
                <a:spcPts val="0"/>
              </a:spcAft>
              <a:buSzPct val="120000"/>
              <a:buFont typeface="Arial" panose="020B0604020202020204" pitchFamily="34" charset="0"/>
              <a:buChar char="•"/>
              <a:defRPr/>
            </a:pPr>
            <a:endParaRPr lang="en-US" altLang="en-US" sz="3600" dirty="0">
              <a:solidFill>
                <a:schemeClr val="tx1"/>
              </a:solidFill>
              <a:latin typeface="Calibri" panose="020F0502020204030204" pitchFamily="34" charset="0"/>
            </a:endParaRPr>
          </a:p>
          <a:p>
            <a:pPr eaLnBrk="1" hangingPunct="1">
              <a:spcBef>
                <a:spcPts val="600"/>
              </a:spcBef>
              <a:spcAft>
                <a:spcPts val="600"/>
              </a:spcAft>
              <a:buSzPct val="120000"/>
              <a:defRPr/>
            </a:pPr>
            <a:r>
              <a:rPr lang="en-US" altLang="en-US" sz="4800" b="1" dirty="0">
                <a:solidFill>
                  <a:schemeClr val="tx1"/>
                </a:solidFill>
                <a:latin typeface="Calibri" panose="020F0502020204030204" pitchFamily="34" charset="0"/>
              </a:rPr>
              <a:t> </a:t>
            </a:r>
          </a:p>
          <a:p>
            <a:pPr marL="457200" indent="-457200" algn="l" eaLnBrk="1" hangingPunct="1">
              <a:spcBef>
                <a:spcPts val="600"/>
              </a:spcBef>
              <a:spcAft>
                <a:spcPts val="600"/>
              </a:spcAft>
              <a:buSzPct val="120000"/>
              <a:buFont typeface="Arial" panose="020B0604020202020204" pitchFamily="34" charset="0"/>
              <a:buChar char="•"/>
            </a:pPr>
            <a:endParaRPr lang="en-US" altLang="en-US" sz="3200" dirty="0">
              <a:solidFill>
                <a:schemeClr val="tx1"/>
              </a:solidFill>
              <a:latin typeface="Calibri" panose="020F0502020204030204" pitchFamily="34" charset="0"/>
            </a:endParaRPr>
          </a:p>
        </p:txBody>
      </p:sp>
      <p:sp>
        <p:nvSpPr>
          <p:cNvPr id="19" name="TextBox 18"/>
          <p:cNvSpPr txBox="1"/>
          <p:nvPr/>
        </p:nvSpPr>
        <p:spPr>
          <a:xfrm>
            <a:off x="12826292" y="4318092"/>
            <a:ext cx="18187815" cy="24578533"/>
          </a:xfrm>
          <a:prstGeom prst="rect">
            <a:avLst/>
          </a:prstGeom>
          <a:solidFill>
            <a:schemeClr val="bg1"/>
          </a:solidFill>
          <a:ln w="28575">
            <a:noFill/>
          </a:ln>
        </p:spPr>
        <p:txBody>
          <a:bodyPr wrap="square" lIns="0" tIns="182880" rIns="457200" bIns="182880" rtlCol="0">
            <a:noAutofit/>
          </a:bodyPr>
          <a:lstStyle/>
          <a:p>
            <a:pPr lvl="0">
              <a:spcBef>
                <a:spcPts val="600"/>
              </a:spcBef>
              <a:spcAft>
                <a:spcPts val="600"/>
              </a:spcAft>
              <a:buSzPct val="120000"/>
              <a:defRPr/>
            </a:pPr>
            <a:r>
              <a:rPr lang="en-US" altLang="en-US" sz="4400" b="1" dirty="0">
                <a:solidFill>
                  <a:schemeClr val="tx1"/>
                </a:solidFill>
                <a:latin typeface="Calibri" panose="020F0502020204030204" pitchFamily="34" charset="0"/>
              </a:rPr>
              <a:t>Working Together to Reduce Diabetes Among Persons with Disabilities</a:t>
            </a:r>
            <a:endParaRPr lang="en-US" altLang="en-US" sz="3600" b="1" u="sng" dirty="0">
              <a:solidFill>
                <a:prstClr val="black"/>
              </a:solidFill>
              <a:latin typeface="Calibri" panose="020F0502020204030204" pitchFamily="34" charset="0"/>
            </a:endParaRPr>
          </a:p>
          <a:p>
            <a:pPr marL="623888" lvl="0" indent="-374650" algn="l">
              <a:spcBef>
                <a:spcPts val="600"/>
              </a:spcBef>
              <a:spcAft>
                <a:spcPts val="600"/>
              </a:spcAft>
              <a:buSzPct val="120000"/>
              <a:buFont typeface="Arial" panose="020B0604020202020204" pitchFamily="34" charset="0"/>
              <a:buChar char="•"/>
              <a:tabLst>
                <a:tab pos="9891713" algn="l"/>
              </a:tabLst>
              <a:defRPr/>
            </a:pPr>
            <a:endParaRPr lang="en-US" altLang="en-US" sz="3600" b="1" u="sng" dirty="0">
              <a:solidFill>
                <a:prstClr val="black"/>
              </a:solidFill>
              <a:latin typeface="Calibri" panose="020F0502020204030204" pitchFamily="34" charset="0"/>
            </a:endParaRPr>
          </a:p>
          <a:p>
            <a:pPr marL="623888" lvl="0" indent="-374650" algn="l">
              <a:spcBef>
                <a:spcPts val="600"/>
              </a:spcBef>
              <a:spcAft>
                <a:spcPts val="600"/>
              </a:spcAft>
              <a:buSzPct val="120000"/>
              <a:buFont typeface="Arial" panose="020B0604020202020204" pitchFamily="34" charset="0"/>
              <a:buChar char="•"/>
              <a:tabLst>
                <a:tab pos="9891713" algn="l"/>
              </a:tabLst>
              <a:defRPr/>
            </a:pPr>
            <a:endParaRPr lang="en-US" altLang="en-US" sz="3600" b="1" u="sng" dirty="0">
              <a:solidFill>
                <a:prstClr val="black"/>
              </a:solidFill>
              <a:latin typeface="Calibri" panose="020F0502020204030204" pitchFamily="34" charset="0"/>
            </a:endParaRPr>
          </a:p>
          <a:p>
            <a:pPr marL="623888" lvl="0" indent="-374650" algn="l">
              <a:spcBef>
                <a:spcPts val="600"/>
              </a:spcBef>
              <a:spcAft>
                <a:spcPts val="600"/>
              </a:spcAft>
              <a:buSzPct val="120000"/>
              <a:buFont typeface="Arial" panose="020B0604020202020204" pitchFamily="34" charset="0"/>
              <a:buChar char="•"/>
              <a:tabLst>
                <a:tab pos="9891713" algn="l"/>
              </a:tabLst>
              <a:defRPr/>
            </a:pPr>
            <a:endParaRPr lang="en-US" altLang="en-US" sz="3600" b="1" u="sng" dirty="0">
              <a:solidFill>
                <a:prstClr val="black"/>
              </a:solidFill>
              <a:latin typeface="Calibri" panose="020F0502020204030204" pitchFamily="34" charset="0"/>
            </a:endParaRPr>
          </a:p>
          <a:p>
            <a:pPr marL="623888" lvl="0" indent="-374650" algn="l">
              <a:spcBef>
                <a:spcPts val="600"/>
              </a:spcBef>
              <a:spcAft>
                <a:spcPts val="600"/>
              </a:spcAft>
              <a:buSzPct val="120000"/>
              <a:buFont typeface="Arial" panose="020B0604020202020204" pitchFamily="34" charset="0"/>
              <a:buChar char="•"/>
              <a:tabLst>
                <a:tab pos="9891713" algn="l"/>
              </a:tabLst>
              <a:defRPr/>
            </a:pPr>
            <a:endParaRPr lang="en-US" altLang="en-US" sz="3600" b="1" u="sng" dirty="0">
              <a:solidFill>
                <a:prstClr val="black"/>
              </a:solidFill>
              <a:latin typeface="Calibri" panose="020F0502020204030204" pitchFamily="34" charset="0"/>
            </a:endParaRPr>
          </a:p>
          <a:p>
            <a:pPr marL="623888" lvl="0" indent="-374650" algn="l">
              <a:spcBef>
                <a:spcPts val="600"/>
              </a:spcBef>
              <a:spcAft>
                <a:spcPts val="600"/>
              </a:spcAft>
              <a:buSzPct val="120000"/>
              <a:buFont typeface="Arial" panose="020B0604020202020204" pitchFamily="34" charset="0"/>
              <a:buChar char="•"/>
              <a:tabLst>
                <a:tab pos="9891713" algn="l"/>
              </a:tabLst>
              <a:defRPr/>
            </a:pPr>
            <a:endParaRPr lang="en-US" altLang="en-US" sz="3600" b="1" u="sng" dirty="0">
              <a:solidFill>
                <a:prstClr val="black"/>
              </a:solidFill>
              <a:latin typeface="Calibri" panose="020F0502020204030204" pitchFamily="34" charset="0"/>
            </a:endParaRPr>
          </a:p>
          <a:p>
            <a:pPr marL="706438" lvl="1" algn="l">
              <a:spcBef>
                <a:spcPts val="600"/>
              </a:spcBef>
              <a:spcAft>
                <a:spcPts val="600"/>
              </a:spcAft>
              <a:buSzPct val="120000"/>
              <a:tabLst>
                <a:tab pos="9891713" algn="l"/>
              </a:tabLst>
              <a:defRPr/>
            </a:pPr>
            <a:endParaRPr lang="en-US" altLang="en-US" sz="3600" dirty="0">
              <a:solidFill>
                <a:prstClr val="black"/>
              </a:solidFill>
              <a:latin typeface="Calibri" panose="020F0502020204030204" pitchFamily="34" charset="0"/>
            </a:endParaRPr>
          </a:p>
          <a:p>
            <a:pPr marL="249238" lvl="0" algn="l">
              <a:spcBef>
                <a:spcPts val="600"/>
              </a:spcBef>
              <a:spcAft>
                <a:spcPts val="600"/>
              </a:spcAft>
              <a:buSzPct val="120000"/>
              <a:tabLst>
                <a:tab pos="9891713" algn="l"/>
              </a:tabLst>
              <a:defRPr/>
            </a:pPr>
            <a:endParaRPr lang="en-US" altLang="en-US" sz="3600" dirty="0">
              <a:solidFill>
                <a:prstClr val="black"/>
              </a:solidFill>
              <a:latin typeface="Calibri" panose="020F0502020204030204" pitchFamily="34" charset="0"/>
            </a:endParaRPr>
          </a:p>
          <a:p>
            <a:r>
              <a:rPr lang="en-US" sz="3600" dirty="0">
                <a:solidFill>
                  <a:schemeClr val="tx1"/>
                </a:solidFill>
                <a:latin typeface="Calibri" panose="020F0502020204030204" pitchFamily="34" charset="0"/>
                <a:cs typeface="Calibri" panose="020F0502020204030204" pitchFamily="34" charset="0"/>
              </a:rPr>
              <a:t>The Disability and Health Program collaborated with the Florida Diabetes Program, NCHPAD and NACDD to identify three existing DPP providers to serve as pilot sites and implement the adapted curriculum “Prevent T2 for All.” During this process, the pilot sites established partnerships with their local Centers for Independent Living, local community centers and faith-based organizations to recruit and enroll PWD.</a:t>
            </a:r>
          </a:p>
          <a:p>
            <a:endParaRPr lang="en-US" sz="3300" dirty="0">
              <a:latin typeface="Calibri" panose="020F0502020204030204" pitchFamily="34" charset="0"/>
              <a:cs typeface="Calibri" panose="020F0502020204030204" pitchFamily="34" charset="0"/>
            </a:endParaRPr>
          </a:p>
          <a:p>
            <a:r>
              <a:rPr lang="en-US" sz="3600" dirty="0">
                <a:solidFill>
                  <a:schemeClr val="tx1"/>
                </a:solidFill>
                <a:latin typeface="Calibri" panose="020F0502020204030204" pitchFamily="34" charset="0"/>
                <a:cs typeface="Calibri" panose="020F0502020204030204" pitchFamily="34" charset="0"/>
              </a:rPr>
              <a:t>Beginning in 2019, the DHP and Special Olympics Florida will review “Prevent T2 for All” curriculum to identify ways to modify and make accommodations for persons with intellectual or developmental disabilities. Any modifications needed will be implemented during this programmatic year.</a:t>
            </a:r>
            <a:endParaRPr lang="en-US" altLang="en-US" sz="3600" b="1" dirty="0">
              <a:solidFill>
                <a:schemeClr val="tx1"/>
              </a:solidFill>
              <a:latin typeface="Calibri" panose="020F0502020204030204" pitchFamily="34" charset="0"/>
              <a:cs typeface="Calibri" panose="020F0502020204030204" pitchFamily="34" charset="0"/>
            </a:endParaRPr>
          </a:p>
          <a:p>
            <a:pPr lvl="0">
              <a:spcBef>
                <a:spcPts val="1200"/>
              </a:spcBef>
              <a:spcAft>
                <a:spcPts val="600"/>
              </a:spcAft>
              <a:buSzPct val="120000"/>
              <a:defRPr/>
            </a:pPr>
            <a:endParaRPr lang="en-US" altLang="en-US" sz="4800" b="1" dirty="0">
              <a:solidFill>
                <a:schemeClr val="tx1"/>
              </a:solidFill>
              <a:latin typeface="Calibri" panose="020F0502020204030204" pitchFamily="34" charset="0"/>
              <a:cs typeface="Calibri" panose="020F0502020204030204" pitchFamily="34" charset="0"/>
            </a:endParaRPr>
          </a:p>
          <a:p>
            <a:pPr lvl="0">
              <a:spcBef>
                <a:spcPts val="1200"/>
              </a:spcBef>
              <a:spcAft>
                <a:spcPts val="600"/>
              </a:spcAft>
              <a:buSzPct val="120000"/>
              <a:defRPr/>
            </a:pPr>
            <a:r>
              <a:rPr lang="en-US" altLang="en-US" sz="4400" b="1" dirty="0">
                <a:solidFill>
                  <a:schemeClr val="tx1"/>
                </a:solidFill>
                <a:latin typeface="Calibri" panose="020F0502020204030204" pitchFamily="34" charset="0"/>
                <a:cs typeface="Calibri" panose="020F0502020204030204" pitchFamily="34" charset="0"/>
              </a:rPr>
              <a:t>Partnership and Process Diagram</a:t>
            </a:r>
          </a:p>
          <a:p>
            <a:pPr lvl="0">
              <a:spcBef>
                <a:spcPts val="1200"/>
              </a:spcBef>
              <a:spcAft>
                <a:spcPts val="600"/>
              </a:spcAft>
              <a:buSzPct val="120000"/>
              <a:defRPr/>
            </a:pPr>
            <a:endParaRPr lang="en-US" altLang="en-US" sz="4400" b="1" dirty="0">
              <a:solidFill>
                <a:schemeClr val="tx1"/>
              </a:solidFill>
              <a:latin typeface="Calibri" panose="020F0502020204030204" pitchFamily="34" charset="0"/>
              <a:cs typeface="Calibri" panose="020F0502020204030204" pitchFamily="34" charset="0"/>
            </a:endParaRPr>
          </a:p>
          <a:p>
            <a:pPr lvl="0">
              <a:spcBef>
                <a:spcPts val="600"/>
              </a:spcBef>
              <a:spcAft>
                <a:spcPts val="600"/>
              </a:spcAft>
              <a:buSzPct val="120000"/>
              <a:defRPr/>
            </a:pPr>
            <a:endParaRPr lang="en-US" altLang="en-US" sz="4400" b="1" dirty="0">
              <a:solidFill>
                <a:schemeClr val="tx1"/>
              </a:solidFill>
              <a:latin typeface="Calibri" panose="020F0502020204030204" pitchFamily="34" charset="0"/>
              <a:cs typeface="Calibri" panose="020F0502020204030204" pitchFamily="34" charset="0"/>
            </a:endParaRPr>
          </a:p>
          <a:p>
            <a:pPr lvl="0">
              <a:spcBef>
                <a:spcPts val="600"/>
              </a:spcBef>
              <a:spcAft>
                <a:spcPts val="600"/>
              </a:spcAft>
              <a:buSzPct val="120000"/>
              <a:defRPr/>
            </a:pPr>
            <a:endParaRPr lang="en-US" altLang="en-US" sz="4400" b="1" dirty="0">
              <a:solidFill>
                <a:schemeClr val="tx1"/>
              </a:solidFill>
              <a:latin typeface="Calibri" panose="020F0502020204030204" pitchFamily="34" charset="0"/>
            </a:endParaRPr>
          </a:p>
        </p:txBody>
      </p:sp>
      <p:graphicFrame>
        <p:nvGraphicFramePr>
          <p:cNvPr id="4" name="Table 3">
            <a:extLst>
              <a:ext uri="{FF2B5EF4-FFF2-40B4-BE49-F238E27FC236}">
                <a16:creationId xmlns:a16="http://schemas.microsoft.com/office/drawing/2014/main" id="{B66C973F-4927-410E-AA8C-597C806F7350}"/>
              </a:ext>
            </a:extLst>
          </p:cNvPr>
          <p:cNvGraphicFramePr>
            <a:graphicFrameLocks noGrp="1"/>
          </p:cNvGraphicFramePr>
          <p:nvPr>
            <p:extLst>
              <p:ext uri="{D42A27DB-BD31-4B8C-83A1-F6EECF244321}">
                <p14:modId xmlns:p14="http://schemas.microsoft.com/office/powerpoint/2010/main" val="1871263589"/>
              </p:ext>
            </p:extLst>
          </p:nvPr>
        </p:nvGraphicFramePr>
        <p:xfrm>
          <a:off x="13344848" y="5257800"/>
          <a:ext cx="17058952" cy="4691956"/>
        </p:xfrm>
        <a:graphic>
          <a:graphicData uri="http://schemas.openxmlformats.org/drawingml/2006/table">
            <a:tbl>
              <a:tblPr firstRow="1" bandRow="1">
                <a:tableStyleId>{5C22544A-7EE6-4342-B048-85BDC9FD1C3A}</a:tableStyleId>
              </a:tblPr>
              <a:tblGrid>
                <a:gridCol w="8643776">
                  <a:extLst>
                    <a:ext uri="{9D8B030D-6E8A-4147-A177-3AD203B41FA5}">
                      <a16:colId xmlns:a16="http://schemas.microsoft.com/office/drawing/2014/main" val="2397060798"/>
                    </a:ext>
                  </a:extLst>
                </a:gridCol>
                <a:gridCol w="8415176">
                  <a:extLst>
                    <a:ext uri="{9D8B030D-6E8A-4147-A177-3AD203B41FA5}">
                      <a16:colId xmlns:a16="http://schemas.microsoft.com/office/drawing/2014/main" val="643067600"/>
                    </a:ext>
                  </a:extLst>
                </a:gridCol>
              </a:tblGrid>
              <a:tr h="1203347">
                <a:tc>
                  <a:txBody>
                    <a:bodyPr/>
                    <a:lstStyle/>
                    <a:p>
                      <a:pPr algn="ctr"/>
                      <a:r>
                        <a:rPr lang="en-US" sz="3600" b="1" dirty="0">
                          <a:solidFill>
                            <a:schemeClr val="tx1"/>
                          </a:solidFill>
                          <a:latin typeface="Calibri" panose="020F0502020204030204" pitchFamily="34" charset="0"/>
                          <a:cs typeface="Calibri" panose="020F0502020204030204" pitchFamily="34" charset="0"/>
                        </a:rPr>
                        <a:t>Centers for Disease Control and Prevention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latin typeface="Calibri" panose="020F0502020204030204" pitchFamily="34" charset="0"/>
                          <a:cs typeface="Calibri" panose="020F0502020204030204" pitchFamily="34" charset="0"/>
                        </a:rPr>
                        <a:t>National Association of Chronic Disease Directors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7977722"/>
                  </a:ext>
                </a:extLst>
              </a:tr>
              <a:tr h="1203347">
                <a:tc>
                  <a:txBody>
                    <a:bodyPr/>
                    <a:lstStyle/>
                    <a:p>
                      <a:pPr algn="ctr"/>
                      <a:r>
                        <a:rPr lang="en-US" sz="3600" b="1" dirty="0">
                          <a:solidFill>
                            <a:schemeClr val="tx1"/>
                          </a:solidFill>
                          <a:latin typeface="Calibri" panose="020F0502020204030204" pitchFamily="34" charset="0"/>
                          <a:cs typeface="Calibri" panose="020F0502020204030204" pitchFamily="34" charset="0"/>
                        </a:rPr>
                        <a:t>National Center on Health, Physical Activity and Disability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latin typeface="Calibri" panose="020F0502020204030204" pitchFamily="34" charset="0"/>
                          <a:cs typeface="Calibri" panose="020F0502020204030204" pitchFamily="34" charset="0"/>
                        </a:rPr>
                        <a:t>County Health Departments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68114512"/>
                  </a:ext>
                </a:extLst>
              </a:tr>
              <a:tr h="1142631">
                <a:tc>
                  <a:txBody>
                    <a:bodyPr/>
                    <a:lstStyle/>
                    <a:p>
                      <a:pPr algn="ctr"/>
                      <a:r>
                        <a:rPr lang="en-US" sz="3600" b="1" dirty="0">
                          <a:solidFill>
                            <a:schemeClr val="tx1"/>
                          </a:solidFill>
                          <a:latin typeface="Calibri" panose="020F0502020204030204" pitchFamily="34" charset="0"/>
                          <a:cs typeface="Calibri" panose="020F0502020204030204" pitchFamily="34" charset="0"/>
                        </a:rPr>
                        <a:t>Florida Centers for Independent Living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3600" b="1" dirty="0">
                          <a:solidFill>
                            <a:schemeClr val="tx1"/>
                          </a:solidFill>
                          <a:latin typeface="Calibri" panose="020F0502020204030204" pitchFamily="34" charset="0"/>
                          <a:cs typeface="Calibri" panose="020F0502020204030204" pitchFamily="34" charset="0"/>
                        </a:rPr>
                        <a:t>Special Olympics Florida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99056638"/>
                  </a:ext>
                </a:extLst>
              </a:tr>
              <a:tr h="1142631">
                <a:tc>
                  <a:txBody>
                    <a:bodyPr/>
                    <a:lstStyle/>
                    <a:p>
                      <a:pPr algn="ctr"/>
                      <a:r>
                        <a:rPr lang="en-US" sz="3600" b="1" dirty="0">
                          <a:solidFill>
                            <a:schemeClr val="tx1"/>
                          </a:solidFill>
                          <a:latin typeface="Calibri" panose="020F0502020204030204" pitchFamily="34" charset="0"/>
                          <a:cs typeface="Calibri" panose="020F0502020204030204" pitchFamily="34" charset="0"/>
                        </a:rPr>
                        <a:t>Community Centers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a:solidFill>
                            <a:schemeClr val="tx1"/>
                          </a:solidFill>
                          <a:latin typeface="Calibri" panose="020F0502020204030204" pitchFamily="34" charset="0"/>
                          <a:cs typeface="Calibri" panose="020F0502020204030204" pitchFamily="34" charset="0"/>
                        </a:rPr>
                        <a:t>Faith-based Organizations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76869472"/>
                  </a:ext>
                </a:extLst>
              </a:tr>
            </a:tbl>
          </a:graphicData>
        </a:graphic>
      </p:graphicFrame>
      <p:graphicFrame>
        <p:nvGraphicFramePr>
          <p:cNvPr id="53" name="Diagram 52">
            <a:extLst>
              <a:ext uri="{FF2B5EF4-FFF2-40B4-BE49-F238E27FC236}">
                <a16:creationId xmlns:a16="http://schemas.microsoft.com/office/drawing/2014/main" id="{20D173E6-222A-4DF4-8B66-F79C08309ACD}"/>
              </a:ext>
            </a:extLst>
          </p:cNvPr>
          <p:cNvGraphicFramePr/>
          <p:nvPr>
            <p:extLst>
              <p:ext uri="{D42A27DB-BD31-4B8C-83A1-F6EECF244321}">
                <p14:modId xmlns:p14="http://schemas.microsoft.com/office/powerpoint/2010/main" val="3057556243"/>
              </p:ext>
            </p:extLst>
          </p:nvPr>
        </p:nvGraphicFramePr>
        <p:xfrm>
          <a:off x="14698980" y="17373600"/>
          <a:ext cx="13487400" cy="9829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20" name="Chart 19">
            <a:extLst>
              <a:ext uri="{FF2B5EF4-FFF2-40B4-BE49-F238E27FC236}">
                <a16:creationId xmlns:a16="http://schemas.microsoft.com/office/drawing/2014/main" id="{1D64DB36-9E35-4BBD-95C9-D1BF8AC44D9F}"/>
              </a:ext>
            </a:extLst>
          </p:cNvPr>
          <p:cNvGraphicFramePr>
            <a:graphicFrameLocks/>
          </p:cNvGraphicFramePr>
          <p:nvPr>
            <p:extLst>
              <p:ext uri="{D42A27DB-BD31-4B8C-83A1-F6EECF244321}">
                <p14:modId xmlns:p14="http://schemas.microsoft.com/office/powerpoint/2010/main" val="1513287970"/>
              </p:ext>
            </p:extLst>
          </p:nvPr>
        </p:nvGraphicFramePr>
        <p:xfrm>
          <a:off x="1105396" y="13165727"/>
          <a:ext cx="10001259" cy="4929303"/>
        </p:xfrm>
        <a:graphic>
          <a:graphicData uri="http://schemas.openxmlformats.org/drawingml/2006/chart">
            <c:chart xmlns:c="http://schemas.openxmlformats.org/drawingml/2006/chart" xmlns:r="http://schemas.openxmlformats.org/officeDocument/2006/relationships" r:id="rId9"/>
          </a:graphicData>
        </a:graphic>
      </p:graphicFrame>
      <p:sp>
        <p:nvSpPr>
          <p:cNvPr id="5" name="TextBox 4">
            <a:extLst>
              <a:ext uri="{FF2B5EF4-FFF2-40B4-BE49-F238E27FC236}">
                <a16:creationId xmlns:a16="http://schemas.microsoft.com/office/drawing/2014/main" id="{E1CA5D40-A3B2-4182-BCC0-1CE08A79C53E}"/>
              </a:ext>
            </a:extLst>
          </p:cNvPr>
          <p:cNvSpPr txBox="1"/>
          <p:nvPr/>
        </p:nvSpPr>
        <p:spPr>
          <a:xfrm>
            <a:off x="756192" y="13030200"/>
            <a:ext cx="10948128" cy="707886"/>
          </a:xfrm>
          <a:prstGeom prst="rect">
            <a:avLst/>
          </a:prstGeom>
          <a:noFill/>
        </p:spPr>
        <p:txBody>
          <a:bodyPr wrap="square" rtlCol="0">
            <a:spAutoFit/>
          </a:bodyPr>
          <a:lstStyle/>
          <a:p>
            <a:r>
              <a:rPr lang="en-US" sz="4000" b="1" u="sng" dirty="0">
                <a:solidFill>
                  <a:schemeClr val="tx1"/>
                </a:solidFill>
                <a:latin typeface="Calibri" panose="020F0502020204030204" pitchFamily="34" charset="0"/>
                <a:cs typeface="Calibri" panose="020F0502020204030204" pitchFamily="34" charset="0"/>
              </a:rPr>
              <a:t>Floridians With Pre-Diabetes, 2017</a:t>
            </a:r>
            <a:r>
              <a:rPr lang="en-US" sz="4000" b="1" u="sng" baseline="30000" dirty="0">
                <a:solidFill>
                  <a:schemeClr val="tx1"/>
                </a:solidFill>
                <a:latin typeface="Calibri" panose="020F0502020204030204" pitchFamily="34" charset="0"/>
                <a:cs typeface="Calibri" panose="020F0502020204030204" pitchFamily="34" charset="0"/>
              </a:rPr>
              <a:t>1</a:t>
            </a:r>
          </a:p>
        </p:txBody>
      </p:sp>
      <p:sp>
        <p:nvSpPr>
          <p:cNvPr id="21" name="TextBox 20">
            <a:extLst>
              <a:ext uri="{FF2B5EF4-FFF2-40B4-BE49-F238E27FC236}">
                <a16:creationId xmlns:a16="http://schemas.microsoft.com/office/drawing/2014/main" id="{71DC31F1-8758-442B-B907-90E0E5A3284F}"/>
              </a:ext>
            </a:extLst>
          </p:cNvPr>
          <p:cNvSpPr txBox="1"/>
          <p:nvPr/>
        </p:nvSpPr>
        <p:spPr>
          <a:xfrm>
            <a:off x="857258" y="17830800"/>
            <a:ext cx="10847062" cy="707886"/>
          </a:xfrm>
          <a:prstGeom prst="rect">
            <a:avLst/>
          </a:prstGeom>
          <a:noFill/>
        </p:spPr>
        <p:txBody>
          <a:bodyPr wrap="square" rtlCol="0">
            <a:spAutoFit/>
          </a:bodyPr>
          <a:lstStyle/>
          <a:p>
            <a:r>
              <a:rPr lang="en-US" sz="4000" b="1" u="sng" dirty="0">
                <a:solidFill>
                  <a:schemeClr val="tx1"/>
                </a:solidFill>
                <a:latin typeface="Calibri" panose="020F0502020204030204" pitchFamily="34" charset="0"/>
                <a:cs typeface="Calibri" panose="020F0502020204030204" pitchFamily="34" charset="0"/>
              </a:rPr>
              <a:t>Floridians With Diabetes, 2017</a:t>
            </a:r>
            <a:r>
              <a:rPr lang="en-US" sz="4000" b="1" u="sng" baseline="30000" dirty="0">
                <a:solidFill>
                  <a:schemeClr val="tx1"/>
                </a:solidFill>
                <a:latin typeface="Calibri" panose="020F0502020204030204" pitchFamily="34" charset="0"/>
                <a:cs typeface="Calibri" panose="020F0502020204030204" pitchFamily="34" charset="0"/>
              </a:rPr>
              <a:t>1</a:t>
            </a:r>
          </a:p>
        </p:txBody>
      </p:sp>
      <p:sp>
        <p:nvSpPr>
          <p:cNvPr id="24" name="TextBox 23">
            <a:extLst>
              <a:ext uri="{FF2B5EF4-FFF2-40B4-BE49-F238E27FC236}">
                <a16:creationId xmlns:a16="http://schemas.microsoft.com/office/drawing/2014/main" id="{7605C3F4-9967-4C1A-9E4C-F99C9CC09567}"/>
              </a:ext>
            </a:extLst>
          </p:cNvPr>
          <p:cNvSpPr txBox="1"/>
          <p:nvPr/>
        </p:nvSpPr>
        <p:spPr>
          <a:xfrm>
            <a:off x="868680" y="24688800"/>
            <a:ext cx="10789920" cy="707886"/>
          </a:xfrm>
          <a:prstGeom prst="rect">
            <a:avLst/>
          </a:prstGeom>
          <a:noFill/>
        </p:spPr>
        <p:txBody>
          <a:bodyPr wrap="square" rtlCol="0">
            <a:spAutoFit/>
          </a:bodyPr>
          <a:lstStyle/>
          <a:p>
            <a:r>
              <a:rPr lang="en-US" sz="4000" b="1" u="sng" dirty="0">
                <a:solidFill>
                  <a:schemeClr val="tx1"/>
                </a:solidFill>
                <a:latin typeface="Calibri" panose="020F0502020204030204" pitchFamily="34" charset="0"/>
                <a:cs typeface="Calibri" panose="020F0502020204030204" pitchFamily="34" charset="0"/>
              </a:rPr>
              <a:t>Diabetes Risk Factors, 2017</a:t>
            </a:r>
            <a:r>
              <a:rPr lang="en-US" sz="4000" b="1" u="sng" baseline="30000" dirty="0">
                <a:solidFill>
                  <a:schemeClr val="tx1"/>
                </a:solidFill>
                <a:latin typeface="Calibri" panose="020F0502020204030204" pitchFamily="34" charset="0"/>
                <a:cs typeface="Calibri" panose="020F0502020204030204" pitchFamily="34" charset="0"/>
              </a:rPr>
              <a:t>1</a:t>
            </a:r>
            <a:endParaRPr lang="en-US" sz="4000" b="1" u="sng" dirty="0">
              <a:solidFill>
                <a:schemeClr val="tx1"/>
              </a:solidFill>
              <a:latin typeface="Calibri" panose="020F0502020204030204" pitchFamily="34" charset="0"/>
              <a:cs typeface="Calibri" panose="020F0502020204030204" pitchFamily="34" charset="0"/>
            </a:endParaRPr>
          </a:p>
        </p:txBody>
      </p:sp>
      <p:graphicFrame>
        <p:nvGraphicFramePr>
          <p:cNvPr id="8" name="Table 7">
            <a:extLst>
              <a:ext uri="{FF2B5EF4-FFF2-40B4-BE49-F238E27FC236}">
                <a16:creationId xmlns:a16="http://schemas.microsoft.com/office/drawing/2014/main" id="{27F9D313-C8F4-4237-BA95-E6DB0C9B21E6}"/>
              </a:ext>
            </a:extLst>
          </p:cNvPr>
          <p:cNvGraphicFramePr>
            <a:graphicFrameLocks noGrp="1"/>
          </p:cNvGraphicFramePr>
          <p:nvPr>
            <p:extLst>
              <p:ext uri="{D42A27DB-BD31-4B8C-83A1-F6EECF244321}">
                <p14:modId xmlns:p14="http://schemas.microsoft.com/office/powerpoint/2010/main" val="4140587950"/>
              </p:ext>
            </p:extLst>
          </p:nvPr>
        </p:nvGraphicFramePr>
        <p:xfrm>
          <a:off x="32354713" y="5486400"/>
          <a:ext cx="10679229" cy="2042884"/>
        </p:xfrm>
        <a:graphic>
          <a:graphicData uri="http://schemas.openxmlformats.org/drawingml/2006/table">
            <a:tbl>
              <a:tblPr firstRow="1" bandRow="1">
                <a:tableStyleId>{5C22544A-7EE6-4342-B048-85BDC9FD1C3A}</a:tableStyleId>
              </a:tblPr>
              <a:tblGrid>
                <a:gridCol w="3559743">
                  <a:extLst>
                    <a:ext uri="{9D8B030D-6E8A-4147-A177-3AD203B41FA5}">
                      <a16:colId xmlns:a16="http://schemas.microsoft.com/office/drawing/2014/main" val="1857923561"/>
                    </a:ext>
                  </a:extLst>
                </a:gridCol>
                <a:gridCol w="3559743">
                  <a:extLst>
                    <a:ext uri="{9D8B030D-6E8A-4147-A177-3AD203B41FA5}">
                      <a16:colId xmlns:a16="http://schemas.microsoft.com/office/drawing/2014/main" val="2129220689"/>
                    </a:ext>
                  </a:extLst>
                </a:gridCol>
                <a:gridCol w="3559743">
                  <a:extLst>
                    <a:ext uri="{9D8B030D-6E8A-4147-A177-3AD203B41FA5}">
                      <a16:colId xmlns:a16="http://schemas.microsoft.com/office/drawing/2014/main" val="2738240101"/>
                    </a:ext>
                  </a:extLst>
                </a:gridCol>
              </a:tblGrid>
              <a:tr h="2042884">
                <a:tc>
                  <a:txBody>
                    <a:bodyPr/>
                    <a:lstStyle/>
                    <a:p>
                      <a:pPr algn="ctr"/>
                      <a:r>
                        <a:rPr lang="en-US" sz="3200" b="0" dirty="0">
                          <a:solidFill>
                            <a:schemeClr val="tx1"/>
                          </a:solidFill>
                          <a:latin typeface="Calibri" panose="020F0502020204030204" pitchFamily="34" charset="0"/>
                          <a:cs typeface="Calibri" panose="020F0502020204030204" pitchFamily="34" charset="0"/>
                        </a:rPr>
                        <a:t>Engagement &amp; retention of clients with disabilities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b="0" dirty="0">
                          <a:solidFill>
                            <a:schemeClr val="tx1"/>
                          </a:solidFill>
                          <a:latin typeface="Calibri" panose="020F0502020204030204" pitchFamily="34" charset="0"/>
                          <a:cs typeface="Calibri" panose="020F0502020204030204" pitchFamily="34" charset="0"/>
                        </a:rPr>
                        <a:t>CDC Recognition Requirements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b="0" dirty="0">
                          <a:solidFill>
                            <a:schemeClr val="tx1"/>
                          </a:solidFill>
                          <a:latin typeface="Calibri" panose="020F0502020204030204" pitchFamily="34" charset="0"/>
                          <a:cs typeface="Calibri" panose="020F0502020204030204" pitchFamily="34" charset="0"/>
                        </a:rPr>
                        <a:t>Limited Accessible Transportation options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68863241"/>
                  </a:ext>
                </a:extLst>
              </a:tr>
            </a:tbl>
          </a:graphicData>
        </a:graphic>
      </p:graphicFrame>
      <p:graphicFrame>
        <p:nvGraphicFramePr>
          <p:cNvPr id="10" name="Table 9">
            <a:extLst>
              <a:ext uri="{FF2B5EF4-FFF2-40B4-BE49-F238E27FC236}">
                <a16:creationId xmlns:a16="http://schemas.microsoft.com/office/drawing/2014/main" id="{FE9F3491-7547-44DB-BFAD-7CC08F576D1F}"/>
              </a:ext>
            </a:extLst>
          </p:cNvPr>
          <p:cNvGraphicFramePr>
            <a:graphicFrameLocks noGrp="1"/>
          </p:cNvGraphicFramePr>
          <p:nvPr>
            <p:extLst>
              <p:ext uri="{D42A27DB-BD31-4B8C-83A1-F6EECF244321}">
                <p14:modId xmlns:p14="http://schemas.microsoft.com/office/powerpoint/2010/main" val="2196497063"/>
              </p:ext>
            </p:extLst>
          </p:nvPr>
        </p:nvGraphicFramePr>
        <p:xfrm>
          <a:off x="32354712" y="8672284"/>
          <a:ext cx="10667808" cy="3656360"/>
        </p:xfrm>
        <a:graphic>
          <a:graphicData uri="http://schemas.openxmlformats.org/drawingml/2006/table">
            <a:tbl>
              <a:tblPr firstRow="1" bandRow="1">
                <a:tableStyleId>{5C22544A-7EE6-4342-B048-85BDC9FD1C3A}</a:tableStyleId>
              </a:tblPr>
              <a:tblGrid>
                <a:gridCol w="5333904">
                  <a:extLst>
                    <a:ext uri="{9D8B030D-6E8A-4147-A177-3AD203B41FA5}">
                      <a16:colId xmlns:a16="http://schemas.microsoft.com/office/drawing/2014/main" val="782688469"/>
                    </a:ext>
                  </a:extLst>
                </a:gridCol>
                <a:gridCol w="5333904">
                  <a:extLst>
                    <a:ext uri="{9D8B030D-6E8A-4147-A177-3AD203B41FA5}">
                      <a16:colId xmlns:a16="http://schemas.microsoft.com/office/drawing/2014/main" val="1199068089"/>
                    </a:ext>
                  </a:extLst>
                </a:gridCol>
              </a:tblGrid>
              <a:tr h="1828180">
                <a:tc>
                  <a:txBody>
                    <a:bodyPr/>
                    <a:lstStyle/>
                    <a:p>
                      <a:pPr algn="ctr"/>
                      <a:r>
                        <a:rPr lang="en-US" sz="3200" b="0" dirty="0">
                          <a:solidFill>
                            <a:schemeClr val="tx1"/>
                          </a:solidFill>
                          <a:latin typeface="Calibri" panose="020F0502020204030204" pitchFamily="34" charset="0"/>
                          <a:cs typeface="Calibri" panose="020F0502020204030204" pitchFamily="34" charset="0"/>
                        </a:rPr>
                        <a:t>Internal and External Partnerships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b="0" dirty="0">
                          <a:solidFill>
                            <a:schemeClr val="tx1"/>
                          </a:solidFill>
                          <a:latin typeface="Calibri" panose="020F0502020204030204" pitchFamily="34" charset="0"/>
                          <a:cs typeface="Calibri" panose="020F0502020204030204" pitchFamily="34" charset="0"/>
                        </a:rPr>
                        <a:t>Ease of conducting accessibility assessments of pilot site locations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31592673"/>
                  </a:ext>
                </a:extLst>
              </a:tr>
              <a:tr h="1828180">
                <a:tc>
                  <a:txBody>
                    <a:bodyPr/>
                    <a:lstStyle/>
                    <a:p>
                      <a:pPr algn="ctr"/>
                      <a:r>
                        <a:rPr lang="en-US" sz="3200" b="0" dirty="0">
                          <a:solidFill>
                            <a:schemeClr val="tx1"/>
                          </a:solidFill>
                          <a:latin typeface="Calibri" panose="020F0502020204030204" pitchFamily="34" charset="0"/>
                          <a:cs typeface="Calibri" panose="020F0502020204030204" pitchFamily="34" charset="0"/>
                        </a:rPr>
                        <a:t>Flexibility of Lifestyle Coach Training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200" b="0" dirty="0">
                          <a:solidFill>
                            <a:schemeClr val="tx1"/>
                          </a:solidFill>
                          <a:latin typeface="Calibri" panose="020F0502020204030204" pitchFamily="34" charset="0"/>
                          <a:cs typeface="Calibri" panose="020F0502020204030204" pitchFamily="34" charset="0"/>
                        </a:rPr>
                        <a:t>Evaluation and Data Collection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79716528"/>
                  </a:ext>
                </a:extLst>
              </a:tr>
            </a:tbl>
          </a:graphicData>
        </a:graphic>
      </p:graphicFrame>
      <p:pic>
        <p:nvPicPr>
          <p:cNvPr id="7" name="Picture 6">
            <a:extLst>
              <a:ext uri="{FF2B5EF4-FFF2-40B4-BE49-F238E27FC236}">
                <a16:creationId xmlns:a16="http://schemas.microsoft.com/office/drawing/2014/main" id="{9B679965-F645-404E-B5BE-DA79F1B78D4D}"/>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2689800" y="14401800"/>
            <a:ext cx="9903142" cy="9498666"/>
          </a:xfrm>
          <a:prstGeom prst="rect">
            <a:avLst/>
          </a:prstGeom>
          <a:ln>
            <a:solidFill>
              <a:schemeClr val="accent1"/>
            </a:solidFill>
          </a:ln>
        </p:spPr>
      </p:pic>
      <p:graphicFrame>
        <p:nvGraphicFramePr>
          <p:cNvPr id="11" name="Chart 10">
            <a:extLst>
              <a:ext uri="{FF2B5EF4-FFF2-40B4-BE49-F238E27FC236}">
                <a16:creationId xmlns:a16="http://schemas.microsoft.com/office/drawing/2014/main" id="{8F2BEC6C-DCB6-4553-B189-6CCEB84C2AE7}"/>
              </a:ext>
            </a:extLst>
          </p:cNvPr>
          <p:cNvGraphicFramePr/>
          <p:nvPr>
            <p:extLst>
              <p:ext uri="{D42A27DB-BD31-4B8C-83A1-F6EECF244321}">
                <p14:modId xmlns:p14="http://schemas.microsoft.com/office/powerpoint/2010/main" val="2599134259"/>
              </p:ext>
            </p:extLst>
          </p:nvPr>
        </p:nvGraphicFramePr>
        <p:xfrm>
          <a:off x="1224241" y="18520128"/>
          <a:ext cx="9882415" cy="617142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34" name="Chart 33">
            <a:extLst>
              <a:ext uri="{FF2B5EF4-FFF2-40B4-BE49-F238E27FC236}">
                <a16:creationId xmlns:a16="http://schemas.microsoft.com/office/drawing/2014/main" id="{AADABB63-2A4A-48E0-B9AC-D77F182C770F}"/>
              </a:ext>
            </a:extLst>
          </p:cNvPr>
          <p:cNvGraphicFramePr>
            <a:graphicFrameLocks/>
          </p:cNvGraphicFramePr>
          <p:nvPr>
            <p:extLst>
              <p:ext uri="{D42A27DB-BD31-4B8C-83A1-F6EECF244321}">
                <p14:modId xmlns:p14="http://schemas.microsoft.com/office/powerpoint/2010/main" val="1159027256"/>
              </p:ext>
            </p:extLst>
          </p:nvPr>
        </p:nvGraphicFramePr>
        <p:xfrm>
          <a:off x="830580" y="25003242"/>
          <a:ext cx="10599420" cy="5686444"/>
        </p:xfrm>
        <a:graphic>
          <a:graphicData uri="http://schemas.openxmlformats.org/drawingml/2006/chart">
            <c:chart xmlns:c="http://schemas.openxmlformats.org/drawingml/2006/chart" xmlns:r="http://schemas.openxmlformats.org/officeDocument/2006/relationships" r:id="rId12"/>
          </a:graphicData>
        </a:graphic>
      </p:graphicFrame>
      <p:sp>
        <p:nvSpPr>
          <p:cNvPr id="6" name="TextBox 5">
            <a:extLst>
              <a:ext uri="{FF2B5EF4-FFF2-40B4-BE49-F238E27FC236}">
                <a16:creationId xmlns:a16="http://schemas.microsoft.com/office/drawing/2014/main" id="{D4225B45-C2D3-4938-8E5F-3D85AC7E8665}"/>
              </a:ext>
            </a:extLst>
          </p:cNvPr>
          <p:cNvSpPr txBox="1"/>
          <p:nvPr/>
        </p:nvSpPr>
        <p:spPr>
          <a:xfrm>
            <a:off x="27203400" y="23171289"/>
            <a:ext cx="3657600" cy="5632311"/>
          </a:xfrm>
          <a:prstGeom prst="rect">
            <a:avLst/>
          </a:prstGeom>
          <a:noFill/>
          <a:ln>
            <a:solidFill>
              <a:schemeClr val="tx1"/>
            </a:solidFill>
          </a:ln>
        </p:spPr>
        <p:txBody>
          <a:bodyPr wrap="square" rtlCol="0">
            <a:spAutoFit/>
          </a:bodyPr>
          <a:lstStyle/>
          <a:p>
            <a:pPr marL="285750" indent="-285750" algn="l"/>
            <a:r>
              <a:rPr lang="en-US" sz="2000" dirty="0">
                <a:solidFill>
                  <a:schemeClr val="tx1"/>
                </a:solidFill>
                <a:latin typeface="Calibri" panose="020F0502020204030204" pitchFamily="34" charset="0"/>
                <a:cs typeface="Calibri" panose="020F0502020204030204" pitchFamily="34" charset="0"/>
              </a:rPr>
              <a:t>1) Center for Independent Living (CIL)</a:t>
            </a:r>
          </a:p>
          <a:p>
            <a:pPr algn="l"/>
            <a:r>
              <a:rPr lang="en-US" sz="2000" dirty="0">
                <a:solidFill>
                  <a:schemeClr val="tx1"/>
                </a:solidFill>
                <a:latin typeface="Calibri" panose="020F0502020204030204" pitchFamily="34" charset="0"/>
                <a:cs typeface="Calibri" panose="020F0502020204030204" pitchFamily="34" charset="0"/>
              </a:rPr>
              <a:t>2) Community Center (CC) </a:t>
            </a:r>
          </a:p>
          <a:p>
            <a:pPr marL="285750" indent="-285750" algn="l"/>
            <a:r>
              <a:rPr lang="en-US" sz="2000" dirty="0">
                <a:solidFill>
                  <a:schemeClr val="tx1"/>
                </a:solidFill>
                <a:latin typeface="Calibri" panose="020F0502020204030204" pitchFamily="34" charset="0"/>
                <a:cs typeface="Calibri" panose="020F0502020204030204" pitchFamily="34" charset="0"/>
              </a:rPr>
              <a:t>3) County Health Department (CHD)</a:t>
            </a:r>
          </a:p>
          <a:p>
            <a:pPr marL="285750" indent="-285750" algn="l"/>
            <a:r>
              <a:rPr lang="en-US" sz="2000" dirty="0">
                <a:solidFill>
                  <a:schemeClr val="tx1"/>
                </a:solidFill>
                <a:latin typeface="Calibri" panose="020F0502020204030204" pitchFamily="34" charset="0"/>
                <a:cs typeface="Calibri" panose="020F0502020204030204" pitchFamily="34" charset="0"/>
              </a:rPr>
              <a:t>4) Disability and Health Program (DHP)</a:t>
            </a:r>
          </a:p>
          <a:p>
            <a:pPr marL="285750" indent="-285750" algn="l"/>
            <a:r>
              <a:rPr lang="en-US" sz="2000" dirty="0">
                <a:solidFill>
                  <a:schemeClr val="tx1"/>
                </a:solidFill>
                <a:latin typeface="Calibri" panose="020F0502020204030204" pitchFamily="34" charset="0"/>
                <a:cs typeface="Calibri" panose="020F0502020204030204" pitchFamily="34" charset="0"/>
              </a:rPr>
              <a:t>5) Faith-based Organization (FBO)</a:t>
            </a:r>
          </a:p>
          <a:p>
            <a:pPr marL="285750" indent="-285750" algn="l"/>
            <a:r>
              <a:rPr lang="en-US" sz="2000" dirty="0">
                <a:solidFill>
                  <a:schemeClr val="tx1"/>
                </a:solidFill>
                <a:latin typeface="Calibri" panose="020F0502020204030204" pitchFamily="34" charset="0"/>
                <a:cs typeface="Calibri" panose="020F0502020204030204" pitchFamily="34" charset="0"/>
              </a:rPr>
              <a:t>6) Florida Department of Health (FDOH)</a:t>
            </a:r>
          </a:p>
          <a:p>
            <a:pPr marL="285750" indent="-285750" algn="l"/>
            <a:r>
              <a:rPr lang="en-US" sz="2000" dirty="0">
                <a:solidFill>
                  <a:schemeClr val="tx1"/>
                </a:solidFill>
                <a:latin typeface="Calibri" panose="020F0502020204030204" pitchFamily="34" charset="0"/>
                <a:cs typeface="Calibri" panose="020F0502020204030204" pitchFamily="34" charset="0"/>
              </a:rPr>
              <a:t>7) National Association of Chronic Disease Directors (NACDD) </a:t>
            </a:r>
          </a:p>
          <a:p>
            <a:pPr marL="285750" indent="-285750" algn="l"/>
            <a:r>
              <a:rPr lang="en-US" sz="2000" dirty="0">
                <a:solidFill>
                  <a:schemeClr val="tx1"/>
                </a:solidFill>
                <a:latin typeface="Calibri" panose="020F0502020204030204" pitchFamily="34" charset="0"/>
                <a:cs typeface="Calibri" panose="020F0502020204030204" pitchFamily="34" charset="0"/>
              </a:rPr>
              <a:t>8) National Center on Health, Physical Activity and Disability (NCHPAD)</a:t>
            </a:r>
          </a:p>
          <a:p>
            <a:pPr marL="285750" indent="-285750" algn="l"/>
            <a:r>
              <a:rPr lang="en-US" sz="2000" dirty="0">
                <a:solidFill>
                  <a:schemeClr val="tx1"/>
                </a:solidFill>
                <a:latin typeface="Calibri" panose="020F0502020204030204" pitchFamily="34" charset="0"/>
                <a:cs typeface="Calibri" panose="020F0502020204030204" pitchFamily="34" charset="0"/>
              </a:rPr>
              <a:t>9) Special Olympics Florida (SOFL) </a:t>
            </a:r>
          </a:p>
        </p:txBody>
      </p:sp>
      <p:sp>
        <p:nvSpPr>
          <p:cNvPr id="9" name="TextBox 8">
            <a:extLst>
              <a:ext uri="{FF2B5EF4-FFF2-40B4-BE49-F238E27FC236}">
                <a16:creationId xmlns:a16="http://schemas.microsoft.com/office/drawing/2014/main" id="{1B97E926-FCA3-47F3-8FF5-F07CF9B43048}"/>
              </a:ext>
            </a:extLst>
          </p:cNvPr>
          <p:cNvSpPr txBox="1"/>
          <p:nvPr/>
        </p:nvSpPr>
        <p:spPr>
          <a:xfrm>
            <a:off x="569090" y="30165230"/>
            <a:ext cx="10789920" cy="2662267"/>
          </a:xfrm>
          <a:prstGeom prst="rect">
            <a:avLst/>
          </a:prstGeom>
          <a:noFill/>
        </p:spPr>
        <p:txBody>
          <a:bodyPr wrap="square" rtlCol="0">
            <a:spAutoFit/>
          </a:bodyPr>
          <a:lstStyle/>
          <a:p>
            <a:pPr marL="231775" lvl="0" algn="l">
              <a:spcBef>
                <a:spcPts val="600"/>
              </a:spcBef>
              <a:spcAft>
                <a:spcPts val="600"/>
              </a:spcAft>
              <a:buSzPct val="120000"/>
              <a:defRPr/>
            </a:pPr>
            <a:r>
              <a:rPr lang="en-US" altLang="en-US" sz="2000" b="1" u="sng" dirty="0">
                <a:solidFill>
                  <a:schemeClr val="tx1"/>
                </a:solidFill>
                <a:latin typeface="Calibri" panose="020F0502020204030204" pitchFamily="34" charset="0"/>
              </a:rPr>
              <a:t>References</a:t>
            </a:r>
            <a:endParaRPr lang="en-US" altLang="en-US" sz="2000" dirty="0">
              <a:solidFill>
                <a:schemeClr val="tx1"/>
              </a:solidFill>
              <a:latin typeface="Calibri" panose="020F0502020204030204" pitchFamily="34" charset="0"/>
            </a:endParaRPr>
          </a:p>
          <a:p>
            <a:pPr marL="1163638" lvl="1" indent="-457200" algn="l">
              <a:spcBef>
                <a:spcPts val="600"/>
              </a:spcBef>
              <a:spcAft>
                <a:spcPts val="0"/>
              </a:spcAft>
              <a:buSzPct val="120000"/>
              <a:buAutoNum type="arabicPeriod"/>
              <a:defRPr/>
            </a:pPr>
            <a:r>
              <a:rPr lang="en-US" sz="1800" dirty="0">
                <a:solidFill>
                  <a:schemeClr val="tx1"/>
                </a:solidFill>
                <a:latin typeface="Calibri" panose="020F0502020204030204" pitchFamily="34" charset="0"/>
              </a:rPr>
              <a:t>Centers for Disease Control and Prevention. (2017). Disability and Health Data System. Behavioral Risk Factor Surveillance System Estimates. Retrieved from  https://www.cdc.gov/ncbddd/disabilityandhealth/dhds/index.html.</a:t>
            </a:r>
            <a:r>
              <a:rPr lang="en-US" altLang="en-US" sz="1800" dirty="0">
                <a:solidFill>
                  <a:schemeClr val="tx1"/>
                </a:solidFill>
                <a:latin typeface="Calibri" panose="020F0502020204030204" pitchFamily="34" charset="0"/>
              </a:rPr>
              <a:t> </a:t>
            </a:r>
          </a:p>
          <a:p>
            <a:pPr marL="1090613" lvl="1" indent="-384175" algn="l">
              <a:spcBef>
                <a:spcPts val="600"/>
              </a:spcBef>
              <a:spcAft>
                <a:spcPts val="0"/>
              </a:spcAft>
              <a:buSzPct val="120000"/>
              <a:buAutoNum type="arabicPeriod"/>
              <a:defRPr/>
            </a:pPr>
            <a:r>
              <a:rPr lang="en-US" altLang="en-US" sz="1800" dirty="0">
                <a:solidFill>
                  <a:schemeClr val="tx1"/>
                </a:solidFill>
                <a:latin typeface="Calibri" panose="020F0502020204030204" pitchFamily="34" charset="0"/>
              </a:rPr>
              <a:t>Centers for Disease Control and Prevention. (2018). National Diabetes Prevention Program Infographic. </a:t>
            </a:r>
            <a:r>
              <a:rPr lang="en-US" altLang="en-US" sz="1800" dirty="0">
                <a:solidFill>
                  <a:schemeClr val="tx1"/>
                </a:solidFill>
                <a:latin typeface="Calibri" panose="020F0502020204030204" pitchFamily="34" charset="0"/>
                <a:hlinkClick r:id="rId13"/>
              </a:rPr>
              <a:t>https://www.cdc.gov/diabetes/prevention/pdf/NDPP_Infographic.pdf</a:t>
            </a:r>
            <a:r>
              <a:rPr lang="en-US" altLang="en-US" sz="1800" dirty="0">
                <a:solidFill>
                  <a:schemeClr val="tx1"/>
                </a:solidFill>
                <a:latin typeface="Calibri" panose="020F0502020204030204" pitchFamily="34" charset="0"/>
              </a:rPr>
              <a:t> </a:t>
            </a:r>
            <a:endParaRPr lang="en-US" altLang="en-US" sz="2800" dirty="0">
              <a:solidFill>
                <a:schemeClr val="tx1"/>
              </a:solidFill>
              <a:latin typeface="Calibri" panose="020F0502020204030204" pitchFamily="34" charset="0"/>
            </a:endParaRPr>
          </a:p>
          <a:p>
            <a:r>
              <a:rPr lang="en-US" dirty="0"/>
              <a:t> </a:t>
            </a:r>
          </a:p>
        </p:txBody>
      </p:sp>
    </p:spTree>
  </p:cSld>
  <p:clrMapOvr>
    <a:masterClrMapping/>
  </p:clrMapOvr>
</p:sld>
</file>

<file path=ppt/theme/theme1.xml><?xml version="1.0" encoding="utf-8"?>
<a:theme xmlns:a="http://schemas.openxmlformats.org/drawingml/2006/main" name="Default Desig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AF2F3"/>
        </a:solidFill>
        <a:ln w="9525" cap="flat" cmpd="sng" algn="ctr">
          <a:solidFill>
            <a:srgbClr val="00336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8001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solidFill>
          <a:srgbClr val="EAF2F3"/>
        </a:solidFill>
        <a:ln w="9525" cap="flat" cmpd="sng" algn="ctr">
          <a:solidFill>
            <a:srgbClr val="003366"/>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ctr" defTabSz="800100" rtl="0" eaLnBrk="1" fontAlgn="base" latinLnBrk="0" hangingPunct="1">
          <a:lnSpc>
            <a:spcPct val="100000"/>
          </a:lnSpc>
          <a:spcBef>
            <a:spcPct val="0"/>
          </a:spcBef>
          <a:spcAft>
            <a:spcPct val="0"/>
          </a:spcAft>
          <a:buClrTx/>
          <a:buSzTx/>
          <a:buFontTx/>
          <a:buNone/>
          <a:tabLst/>
          <a:defRPr kumimoji="0" lang="en-US" altLang="en-US" sz="4200" b="0" i="0" u="none" strike="noStrike" cap="none" normalizeH="0" baseline="0" smtClean="0">
            <a:ln>
              <a:noFill/>
            </a:ln>
            <a:solidFill>
              <a:schemeClr val="tx2"/>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9480</TotalTime>
  <Words>803</Words>
  <Application>Microsoft Office PowerPoint</Application>
  <PresentationFormat>Custom</PresentationFormat>
  <Paragraphs>138</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Default Design</vt:lpstr>
      <vt:lpstr>PowerPoint Presentation</vt:lpstr>
    </vt:vector>
  </TitlesOfParts>
  <Company>FL DOH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DOH User</dc:creator>
  <cp:lastModifiedBy>Russell, Bryan M</cp:lastModifiedBy>
  <cp:revision>994</cp:revision>
  <cp:lastPrinted>2019-10-28T16:56:34Z</cp:lastPrinted>
  <dcterms:created xsi:type="dcterms:W3CDTF">2006-11-27T14:06:11Z</dcterms:created>
  <dcterms:modified xsi:type="dcterms:W3CDTF">2019-11-12T22:07:50Z</dcterms:modified>
</cp:coreProperties>
</file>